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5" r:id="rId2"/>
    <p:sldId id="277" r:id="rId3"/>
    <p:sldId id="27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2"/>
    <p:restoredTop sz="95994"/>
  </p:normalViewPr>
  <p:slideViewPr>
    <p:cSldViewPr>
      <p:cViewPr varScale="1">
        <p:scale>
          <a:sx n="114" d="100"/>
          <a:sy n="114" d="100"/>
        </p:scale>
        <p:origin x="184" y="24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26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372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B77E-469C-410D-BBD9-4F78004EF034}" type="datetimeFigureOut">
              <a:rPr lang="en-ZA" smtClean="0"/>
              <a:t>2022/02/22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372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4FE9E-1D54-4A9F-ACCC-90F2CCC6F46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290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D4A49-6467-AF4E-8110-77DDADE1E97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E3603-D8AF-0049-A0F2-62D83965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2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E3603-D8AF-0049-A0F2-62D83965A3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E3603-D8AF-0049-A0F2-62D83965A3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3400" y="304800"/>
            <a:ext cx="8153400" cy="6248400"/>
          </a:xfrm>
          <a:custGeom>
            <a:avLst/>
            <a:gdLst/>
            <a:ahLst/>
            <a:cxnLst/>
            <a:rect l="l" t="t" r="r" b="b"/>
            <a:pathLst>
              <a:path w="8153400" h="6248400">
                <a:moveTo>
                  <a:pt x="0" y="6248400"/>
                </a:moveTo>
                <a:lnTo>
                  <a:pt x="8153400" y="6248400"/>
                </a:lnTo>
                <a:lnTo>
                  <a:pt x="8153400" y="0"/>
                </a:lnTo>
                <a:lnTo>
                  <a:pt x="0" y="0"/>
                </a:lnTo>
                <a:lnTo>
                  <a:pt x="0" y="62484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4552" y="1918538"/>
            <a:ext cx="2834894" cy="834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2EA20-2A2B-6846-BE0B-3D8A8363E72E}" type="datetime1">
              <a:rPr lang="en-ZA" smtClean="0"/>
              <a:t>2022/02/22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6484-6FCC-0D43-8F85-BEA22CC254E4}" type="datetime1">
              <a:rPr lang="en-ZA" smtClean="0"/>
              <a:t>2022/02/22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7340" y="1257045"/>
            <a:ext cx="3851910" cy="4683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7575" y="1521028"/>
            <a:ext cx="3850640" cy="4189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2C271-02AF-3F45-933E-C2DC870D3F76}" type="datetime1">
              <a:rPr lang="en-ZA" smtClean="0"/>
              <a:t>2022/02/22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B306B-9C68-0C43-AD05-84910D0414FD}" type="datetime1">
              <a:rPr lang="en-ZA" smtClean="0"/>
              <a:t>2022/02/22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BD6F2-C93F-5D46-9993-A6365B190529}" type="datetime1">
              <a:rPr lang="en-ZA" smtClean="0"/>
              <a:t>2022/02/22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750" y="205486"/>
            <a:ext cx="857250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26794"/>
            <a:ext cx="5848350" cy="4234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594353" y="6446122"/>
            <a:ext cx="195326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DF478-D0D4-4A42-AF4A-707E1E063531}" type="datetime1">
              <a:rPr lang="en-ZA" smtClean="0"/>
              <a:t>2022/02/22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2790" y="6441350"/>
            <a:ext cx="280670" cy="240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7" Type="http://schemas.openxmlformats.org/officeDocument/2006/relationships/image" Target="../media/image2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2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5" Type="http://schemas.openxmlformats.org/officeDocument/2006/relationships/image" Target="../media/image2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9.m4a"/><Relationship Id="rId4" Type="http://schemas.openxmlformats.org/officeDocument/2006/relationships/audio" Target="../media/media19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2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mailto:nadia.hattingh@up.ac.za" TargetMode="External"/><Relationship Id="rId5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jpg"/><Relationship Id="rId11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5.googleusercontent.com/sj0--sw2cYnSVSLsg1VsAjH5Hv0a-7jhK0RnFh5spFgHEsnYfhLmiPNfAOQ9iI7k9QcB2CYuT_lnY1sFB1sols3wGDjP4xDYB4O9SCRe6ZEbpCGM5cstERxTyJzvyizWLuqP19A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0585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498" y="3733800"/>
            <a:ext cx="228346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BER 210 </a:t>
            </a:r>
          </a:p>
          <a:p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3540" y="4495800"/>
            <a:ext cx="2057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5750" y="4468051"/>
            <a:ext cx="2073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STUDY </a:t>
            </a:r>
            <a:r>
              <a:rPr lang="en-US" sz="2400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 1:</a:t>
            </a:r>
            <a:endParaRPr lang="en-US" sz="2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750" y="4814703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HISTORY &amp; SOURCES OF SA. LAW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0</a:t>
            </a:fld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262588" y="5074945"/>
            <a:ext cx="296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Nagel  et. al: Par 1.01 – 1.44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6205" y="5424556"/>
            <a:ext cx="296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WEEK 1: 23 February  - 28 February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1903" y="51917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534400" cy="758825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5880"/>
              </a:lnSpc>
            </a:pPr>
            <a:r>
              <a:rPr sz="5400" b="0" spc="-15" dirty="0">
                <a:latin typeface="Calibri"/>
                <a:cs typeface="Calibri"/>
              </a:rPr>
              <a:t>Law vs</a:t>
            </a:r>
            <a:r>
              <a:rPr sz="5400" b="0" spc="5" dirty="0">
                <a:latin typeface="Calibri"/>
                <a:cs typeface="Calibri"/>
              </a:rPr>
              <a:t> </a:t>
            </a:r>
            <a:r>
              <a:rPr sz="5400" b="0" spc="-10" dirty="0">
                <a:latin typeface="Calibri"/>
                <a:cs typeface="Calibri"/>
              </a:rPr>
              <a:t>Rights</a:t>
            </a:r>
            <a:endParaRPr sz="54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1600136"/>
            <a:ext cx="4038600" cy="4526280"/>
          </a:xfrm>
          <a:custGeom>
            <a:avLst/>
            <a:gdLst/>
            <a:ahLst/>
            <a:cxnLst/>
            <a:rect l="l" t="t" r="r" b="b"/>
            <a:pathLst>
              <a:path w="4038600" h="4526280">
                <a:moveTo>
                  <a:pt x="0" y="4526026"/>
                </a:moveTo>
                <a:lnTo>
                  <a:pt x="4038600" y="4526026"/>
                </a:lnTo>
                <a:lnTo>
                  <a:pt x="4038600" y="0"/>
                </a:lnTo>
                <a:lnTo>
                  <a:pt x="0" y="0"/>
                </a:lnTo>
                <a:lnTo>
                  <a:pt x="0" y="452602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394161"/>
            <a:ext cx="3274060" cy="4316566"/>
          </a:xfrm>
          <a:prstGeom prst="rect">
            <a:avLst/>
          </a:prstGeom>
        </p:spPr>
        <p:txBody>
          <a:bodyPr vert="horz" wrap="square" lIns="0" tIns="208280" rIns="0" bIns="0" rtlCol="0">
            <a:spAutoFit/>
          </a:bodyPr>
          <a:lstStyle/>
          <a:p>
            <a:pPr marL="883285" algn="ctr">
              <a:lnSpc>
                <a:spcPct val="100000"/>
              </a:lnSpc>
              <a:spcBef>
                <a:spcPts val="1640"/>
              </a:spcBef>
            </a:pPr>
            <a:r>
              <a:rPr sz="5400" spc="-15" dirty="0">
                <a:latin typeface="Calibri"/>
                <a:cs typeface="Calibri"/>
              </a:rPr>
              <a:t>Law</a:t>
            </a:r>
            <a:endParaRPr sz="5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Rule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obey</a:t>
            </a:r>
            <a:endParaRPr sz="3200" dirty="0">
              <a:latin typeface="Calibri"/>
              <a:cs typeface="Calibri"/>
            </a:endParaRPr>
          </a:p>
          <a:p>
            <a:pPr marL="355600" marR="3556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Enforced </a:t>
            </a:r>
            <a:r>
              <a:rPr sz="3200" spc="-5" dirty="0">
                <a:latin typeface="Calibri"/>
                <a:cs typeface="Calibri"/>
              </a:rPr>
              <a:t>by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 </a:t>
            </a:r>
            <a:r>
              <a:rPr sz="3200" spc="-25" dirty="0">
                <a:latin typeface="Calibri"/>
                <a:cs typeface="Calibri"/>
              </a:rPr>
              <a:t>State</a:t>
            </a:r>
            <a:endParaRPr sz="3200" dirty="0">
              <a:latin typeface="Calibri"/>
              <a:cs typeface="Calibri"/>
            </a:endParaRPr>
          </a:p>
          <a:p>
            <a:pPr marL="355600" marR="230504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Peremptory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or  </a:t>
            </a:r>
            <a:r>
              <a:rPr sz="3200" spc="-10" dirty="0">
                <a:latin typeface="Calibri"/>
                <a:cs typeface="Calibri"/>
              </a:rPr>
              <a:t>regulatory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Eg: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Constitution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8200" y="1600136"/>
            <a:ext cx="4038600" cy="4526280"/>
          </a:xfrm>
          <a:custGeom>
            <a:avLst/>
            <a:gdLst/>
            <a:ahLst/>
            <a:cxnLst/>
            <a:rect l="l" t="t" r="r" b="b"/>
            <a:pathLst>
              <a:path w="4038600" h="4526280">
                <a:moveTo>
                  <a:pt x="0" y="4526026"/>
                </a:moveTo>
                <a:lnTo>
                  <a:pt x="4038600" y="4526026"/>
                </a:lnTo>
                <a:lnTo>
                  <a:pt x="4038600" y="0"/>
                </a:lnTo>
                <a:lnTo>
                  <a:pt x="0" y="0"/>
                </a:lnTo>
                <a:lnTo>
                  <a:pt x="0" y="452602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7575" y="1394161"/>
            <a:ext cx="3382645" cy="3229089"/>
          </a:xfrm>
          <a:prstGeom prst="rect">
            <a:avLst/>
          </a:prstGeom>
        </p:spPr>
        <p:txBody>
          <a:bodyPr vert="horz" wrap="square" lIns="0" tIns="208280" rIns="0" bIns="0" rtlCol="0">
            <a:spAutoFit/>
          </a:bodyPr>
          <a:lstStyle/>
          <a:p>
            <a:pPr marL="1087120">
              <a:lnSpc>
                <a:spcPct val="100000"/>
              </a:lnSpc>
              <a:spcBef>
                <a:spcPts val="1640"/>
              </a:spcBef>
            </a:pPr>
            <a:r>
              <a:rPr sz="5400" spc="-10" dirty="0">
                <a:latin typeface="Calibri"/>
                <a:cs typeface="Calibri"/>
              </a:rPr>
              <a:t>Rights</a:t>
            </a:r>
            <a:endParaRPr sz="5400" dirty="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Legal </a:t>
            </a:r>
            <a:r>
              <a:rPr sz="3200" spc="-5" dirty="0">
                <a:latin typeface="Calibri"/>
                <a:cs typeface="Calibri"/>
              </a:rPr>
              <a:t>right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15" dirty="0">
                <a:latin typeface="Calibri"/>
                <a:cs typeface="Calibri"/>
              </a:rPr>
              <a:t>legal  </a:t>
            </a:r>
            <a:r>
              <a:rPr sz="3200" dirty="0">
                <a:latin typeface="Calibri"/>
                <a:cs typeface="Calibri"/>
              </a:rPr>
              <a:t>object</a:t>
            </a: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4</a:t>
            </a:r>
            <a:r>
              <a:rPr sz="3200" spc="-10" dirty="0">
                <a:latin typeface="Calibri"/>
                <a:cs typeface="Calibri"/>
              </a:rPr>
              <a:t> Categories</a:t>
            </a:r>
            <a:r>
              <a:rPr lang="en-ZA" sz="3200" spc="-10" dirty="0">
                <a:latin typeface="Calibri"/>
                <a:cs typeface="Calibri"/>
              </a:rPr>
              <a:t> (NB!)</a:t>
            </a:r>
            <a:endParaRPr sz="32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Eg: Right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live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52800" y="1296803"/>
            <a:ext cx="1279638" cy="1444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34200" y="4572000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9</a:t>
            </a:fld>
            <a:endParaRPr lang="uk-UA" dirty="0"/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000" y="551959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4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40860"/>
            <a:ext cx="8572500" cy="12446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25"/>
              </a:spcBef>
            </a:pPr>
            <a:r>
              <a:rPr sz="4800" spc="-5" dirty="0"/>
              <a:t>RIGHTS</a:t>
            </a:r>
            <a:endParaRPr sz="4800" dirty="0"/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76953" y="4980284"/>
            <a:ext cx="1644726" cy="1200666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sz="half" idx="3"/>
          </p:nvPr>
        </p:nvSpPr>
        <p:spPr>
          <a:xfrm>
            <a:off x="4622164" y="1642122"/>
            <a:ext cx="4140835" cy="4453878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en-ZA" dirty="0"/>
          </a:p>
        </p:txBody>
      </p:sp>
      <p:sp>
        <p:nvSpPr>
          <p:cNvPr id="3" name="object 3"/>
          <p:cNvSpPr txBox="1"/>
          <p:nvPr/>
        </p:nvSpPr>
        <p:spPr>
          <a:xfrm>
            <a:off x="456691" y="2136470"/>
            <a:ext cx="32359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3600" spc="-5" dirty="0">
                <a:latin typeface="Tahoma"/>
                <a:cs typeface="Tahoma"/>
              </a:rPr>
              <a:t>Legal</a:t>
            </a:r>
            <a:r>
              <a:rPr sz="3600" spc="-60" dirty="0">
                <a:latin typeface="Tahoma"/>
                <a:cs typeface="Tahoma"/>
              </a:rPr>
              <a:t> </a:t>
            </a:r>
            <a:r>
              <a:rPr sz="3600" spc="-5" dirty="0">
                <a:latin typeface="Tahoma"/>
                <a:cs typeface="Tahoma"/>
              </a:rPr>
              <a:t>Subject: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6691" y="4234013"/>
            <a:ext cx="1389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5" dirty="0">
                <a:latin typeface="Tahoma"/>
                <a:cs typeface="Tahoma"/>
              </a:rPr>
              <a:t>Juristic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575" y="2152015"/>
            <a:ext cx="289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3600" dirty="0">
                <a:latin typeface="Tahoma"/>
                <a:cs typeface="Tahoma"/>
              </a:rPr>
              <a:t>Legal</a:t>
            </a:r>
            <a:r>
              <a:rPr sz="3600" spc="-85" dirty="0">
                <a:latin typeface="Tahoma"/>
                <a:cs typeface="Tahoma"/>
              </a:rPr>
              <a:t> </a:t>
            </a:r>
            <a:r>
              <a:rPr sz="3600" dirty="0">
                <a:latin typeface="Tahoma"/>
                <a:cs typeface="Tahoma"/>
              </a:rPr>
              <a:t>Object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500" y="4248786"/>
            <a:ext cx="1285164" cy="7623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95277" y="2994446"/>
            <a:ext cx="1428750" cy="1181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41179" y="4728306"/>
            <a:ext cx="1186307" cy="1028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52986" y="4531164"/>
            <a:ext cx="1073043" cy="11667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32253" y="2882717"/>
            <a:ext cx="1654427" cy="156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0856" y="2863438"/>
            <a:ext cx="1154855" cy="125109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292257" y="3068538"/>
            <a:ext cx="574549" cy="285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ight Arrow 18"/>
          <p:cNvSpPr/>
          <p:nvPr/>
        </p:nvSpPr>
        <p:spPr>
          <a:xfrm>
            <a:off x="1893731" y="4373975"/>
            <a:ext cx="685800" cy="27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TextBox 22"/>
          <p:cNvSpPr txBox="1"/>
          <p:nvPr/>
        </p:nvSpPr>
        <p:spPr>
          <a:xfrm>
            <a:off x="456691" y="2943225"/>
            <a:ext cx="161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dirty="0"/>
              <a:t>-Natural</a:t>
            </a:r>
          </a:p>
        </p:txBody>
      </p:sp>
      <p:cxnSp>
        <p:nvCxnSpPr>
          <p:cNvPr id="25" name="Straight Arrow Connector 24"/>
          <p:cNvCxnSpPr>
            <a:stCxn id="22" idx="3"/>
          </p:cNvCxnSpPr>
          <p:nvPr/>
        </p:nvCxnSpPr>
        <p:spPr>
          <a:xfrm>
            <a:off x="2021679" y="5580617"/>
            <a:ext cx="713520" cy="8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9440" y="5145430"/>
            <a:ext cx="1572226" cy="117917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10</a:t>
            </a:fld>
            <a:endParaRPr lang="uk-UA" dirty="0"/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44614" y="5350606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61"/>
    </mc:Choice>
    <mc:Fallback xmlns="">
      <p:transition spd="slow" advTm="10236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1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1150" y="384175"/>
            <a:ext cx="8534400" cy="758825"/>
          </a:xfrm>
          <a:custGeom>
            <a:avLst/>
            <a:gdLst/>
            <a:ahLst/>
            <a:cxnLst/>
            <a:rect l="l" t="t" r="r" b="b"/>
            <a:pathLst>
              <a:path w="8534400" h="758825">
                <a:moveTo>
                  <a:pt x="0" y="758825"/>
                </a:moveTo>
                <a:lnTo>
                  <a:pt x="8534400" y="758825"/>
                </a:lnTo>
                <a:lnTo>
                  <a:pt x="8534400" y="0"/>
                </a:lnTo>
                <a:lnTo>
                  <a:pt x="0" y="0"/>
                </a:lnTo>
                <a:lnTo>
                  <a:pt x="0" y="758825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1667" y="193928"/>
            <a:ext cx="3291840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spc="-5" dirty="0"/>
              <a:t>C</a:t>
            </a:r>
            <a:r>
              <a:rPr sz="5900" spc="-70" dirty="0"/>
              <a:t>at</a:t>
            </a:r>
            <a:r>
              <a:rPr sz="5900" spc="-5" dirty="0"/>
              <a:t>e</a:t>
            </a:r>
            <a:r>
              <a:rPr sz="5900" spc="-65" dirty="0"/>
              <a:t>g</a:t>
            </a:r>
            <a:r>
              <a:rPr sz="5900" dirty="0"/>
              <a:t>ories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444" y="1703958"/>
            <a:ext cx="301815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15" dirty="0">
                <a:latin typeface="Tahoma"/>
                <a:cs typeface="Tahoma"/>
              </a:rPr>
              <a:t>1.Real </a:t>
            </a:r>
            <a:r>
              <a:rPr sz="2900" dirty="0">
                <a:latin typeface="Tahoma"/>
                <a:cs typeface="Tahoma"/>
              </a:rPr>
              <a:t>Rights</a:t>
            </a:r>
            <a:r>
              <a:rPr sz="2900" spc="-500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ownership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154804"/>
            <a:ext cx="283527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900" spc="-10" dirty="0">
                <a:latin typeface="Tahoma"/>
                <a:cs typeface="Tahoma"/>
              </a:rPr>
              <a:t>2.Personal</a:t>
            </a:r>
            <a:r>
              <a:rPr sz="2900" spc="-60" dirty="0">
                <a:latin typeface="Tahoma"/>
                <a:cs typeface="Tahoma"/>
              </a:rPr>
              <a:t> </a:t>
            </a:r>
            <a:r>
              <a:rPr sz="2900" dirty="0">
                <a:latin typeface="Tahoma"/>
                <a:cs typeface="Tahoma"/>
              </a:rPr>
              <a:t>Rights</a:t>
            </a:r>
            <a:endParaRPr sz="2900">
              <a:latin typeface="Tahoma"/>
              <a:cs typeface="Tahoma"/>
            </a:endParaRPr>
          </a:p>
          <a:p>
            <a:pPr marR="20955" algn="ctr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Tahoma"/>
                <a:cs typeface="Tahoma"/>
              </a:rPr>
              <a:t>claim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performance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5028" y="1703958"/>
            <a:ext cx="3308350" cy="1407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330835" indent="-457200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latin typeface="Tahoma"/>
                <a:cs typeface="Tahoma"/>
              </a:rPr>
              <a:t>3. Intellectual  </a:t>
            </a:r>
            <a:r>
              <a:rPr sz="2900" spc="-5" dirty="0">
                <a:latin typeface="Tahoma"/>
                <a:cs typeface="Tahoma"/>
              </a:rPr>
              <a:t>Property</a:t>
            </a:r>
            <a:r>
              <a:rPr sz="2900" spc="-60" dirty="0">
                <a:latin typeface="Tahoma"/>
                <a:cs typeface="Tahoma"/>
              </a:rPr>
              <a:t> </a:t>
            </a:r>
            <a:r>
              <a:rPr sz="2900" dirty="0">
                <a:latin typeface="Tahoma"/>
                <a:cs typeface="Tahoma"/>
              </a:rPr>
              <a:t>Rights</a:t>
            </a:r>
            <a:endParaRPr sz="29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995"/>
              </a:spcBef>
            </a:pPr>
            <a:r>
              <a:rPr sz="1600" spc="-5" dirty="0">
                <a:latin typeface="Tahoma"/>
                <a:cs typeface="Tahoma"/>
              </a:rPr>
              <a:t>-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Copyright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1409" y="3372992"/>
            <a:ext cx="1111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ahoma"/>
                <a:cs typeface="Tahoma"/>
              </a:rPr>
              <a:t>-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Trademark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5028" y="4066413"/>
            <a:ext cx="336994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5" dirty="0">
                <a:latin typeface="Tahoma"/>
                <a:cs typeface="Tahoma"/>
              </a:rPr>
              <a:t>4. Personality</a:t>
            </a:r>
            <a:r>
              <a:rPr sz="2900" spc="250" dirty="0">
                <a:latin typeface="Tahoma"/>
                <a:cs typeface="Tahoma"/>
              </a:rPr>
              <a:t> </a:t>
            </a:r>
            <a:r>
              <a:rPr sz="2900" dirty="0">
                <a:latin typeface="Tahoma"/>
                <a:cs typeface="Tahoma"/>
              </a:rPr>
              <a:t>Rights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6629" y="455104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»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1681" y="4519574"/>
            <a:ext cx="1085215" cy="9194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545"/>
              </a:spcBef>
              <a:buChar char="-"/>
              <a:tabLst>
                <a:tab pos="121285" algn="l"/>
              </a:tabLst>
            </a:pPr>
            <a:r>
              <a:rPr sz="1600" spc="-5" dirty="0">
                <a:latin typeface="Calibri"/>
                <a:cs typeface="Calibri"/>
              </a:rPr>
              <a:t>dignity</a:t>
            </a:r>
            <a:endParaRPr sz="1600">
              <a:latin typeface="Calibri"/>
              <a:cs typeface="Calibri"/>
            </a:endParaRPr>
          </a:p>
          <a:p>
            <a:pPr marL="143510" indent="-108585">
              <a:lnSpc>
                <a:spcPct val="100000"/>
              </a:lnSpc>
              <a:spcBef>
                <a:spcPts val="450"/>
              </a:spcBef>
              <a:buChar char="-"/>
              <a:tabLst>
                <a:tab pos="144145" algn="l"/>
              </a:tabLst>
            </a:pPr>
            <a:r>
              <a:rPr sz="1600" spc="-10" dirty="0">
                <a:latin typeface="Calibri"/>
                <a:cs typeface="Calibri"/>
              </a:rPr>
              <a:t>good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name</a:t>
            </a:r>
            <a:endParaRPr sz="1600">
              <a:latin typeface="Calibri"/>
              <a:cs typeface="Calibri"/>
            </a:endParaRPr>
          </a:p>
          <a:p>
            <a:pPr marL="143510" indent="-108585">
              <a:lnSpc>
                <a:spcPct val="100000"/>
              </a:lnSpc>
              <a:spcBef>
                <a:spcPts val="380"/>
              </a:spcBef>
              <a:buChar char="-"/>
              <a:tabLst>
                <a:tab pos="144145" algn="l"/>
              </a:tabLst>
            </a:pPr>
            <a:r>
              <a:rPr sz="1600" spc="-10" dirty="0">
                <a:latin typeface="Calibri"/>
                <a:cs typeface="Calibri"/>
              </a:rPr>
              <a:t>honour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9329" y="4909462"/>
            <a:ext cx="113030" cy="812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1600" spc="-5" dirty="0">
                <a:latin typeface="Arial"/>
                <a:cs typeface="Arial"/>
              </a:rPr>
              <a:t>»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Arial"/>
                <a:cs typeface="Arial"/>
              </a:rPr>
              <a:t>»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»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8562" y="2670175"/>
            <a:ext cx="2206625" cy="1047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7800" y="4886596"/>
            <a:ext cx="1522093" cy="15970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5008" y="2618646"/>
            <a:ext cx="1304723" cy="1348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85125" y="4661782"/>
            <a:ext cx="2240494" cy="15255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68829" y="4624421"/>
            <a:ext cx="2256790" cy="1576705"/>
          </a:xfrm>
          <a:custGeom>
            <a:avLst/>
            <a:gdLst/>
            <a:ahLst/>
            <a:cxnLst/>
            <a:rect l="l" t="t" r="r" b="b"/>
            <a:pathLst>
              <a:path w="2256790" h="1576704">
                <a:moveTo>
                  <a:pt x="10567" y="796607"/>
                </a:moveTo>
                <a:lnTo>
                  <a:pt x="0" y="1565735"/>
                </a:lnTo>
                <a:lnTo>
                  <a:pt x="874007" y="1576314"/>
                </a:lnTo>
                <a:lnTo>
                  <a:pt x="2256356" y="1571024"/>
                </a:lnTo>
                <a:lnTo>
                  <a:pt x="2255773" y="1540344"/>
                </a:lnTo>
                <a:lnTo>
                  <a:pt x="1725828" y="1540344"/>
                </a:lnTo>
                <a:lnTo>
                  <a:pt x="1685946" y="1539286"/>
                </a:lnTo>
                <a:lnTo>
                  <a:pt x="42274" y="1539286"/>
                </a:lnTo>
                <a:lnTo>
                  <a:pt x="30648" y="1206031"/>
                </a:lnTo>
                <a:lnTo>
                  <a:pt x="34875" y="974349"/>
                </a:lnTo>
                <a:lnTo>
                  <a:pt x="51785" y="826232"/>
                </a:lnTo>
                <a:lnTo>
                  <a:pt x="10567" y="796607"/>
                </a:lnTo>
                <a:close/>
              </a:path>
              <a:path w="2256790" h="1576704">
                <a:moveTo>
                  <a:pt x="2250653" y="41210"/>
                </a:moveTo>
                <a:lnTo>
                  <a:pt x="1608516" y="41210"/>
                </a:lnTo>
                <a:lnTo>
                  <a:pt x="2209859" y="51848"/>
                </a:lnTo>
                <a:lnTo>
                  <a:pt x="2216183" y="1033590"/>
                </a:lnTo>
                <a:lnTo>
                  <a:pt x="2220459" y="1513895"/>
                </a:lnTo>
                <a:lnTo>
                  <a:pt x="1725828" y="1540344"/>
                </a:lnTo>
                <a:lnTo>
                  <a:pt x="2255773" y="1540344"/>
                </a:lnTo>
                <a:lnTo>
                  <a:pt x="2240501" y="736311"/>
                </a:lnTo>
                <a:lnTo>
                  <a:pt x="2250653" y="41210"/>
                </a:lnTo>
                <a:close/>
              </a:path>
              <a:path w="2256790" h="1576704">
                <a:moveTo>
                  <a:pt x="729225" y="1513895"/>
                </a:moveTo>
                <a:lnTo>
                  <a:pt x="42274" y="1539286"/>
                </a:lnTo>
                <a:lnTo>
                  <a:pt x="1685946" y="1539286"/>
                </a:lnTo>
                <a:lnTo>
                  <a:pt x="729225" y="1513895"/>
                </a:lnTo>
                <a:close/>
              </a:path>
              <a:path w="2256790" h="1576704">
                <a:moveTo>
                  <a:pt x="447046" y="0"/>
                </a:moveTo>
                <a:lnTo>
                  <a:pt x="7397" y="25387"/>
                </a:lnTo>
                <a:lnTo>
                  <a:pt x="10567" y="172440"/>
                </a:lnTo>
                <a:lnTo>
                  <a:pt x="20080" y="542710"/>
                </a:lnTo>
                <a:lnTo>
                  <a:pt x="53899" y="468692"/>
                </a:lnTo>
                <a:lnTo>
                  <a:pt x="60240" y="45501"/>
                </a:lnTo>
                <a:lnTo>
                  <a:pt x="2250653" y="41210"/>
                </a:lnTo>
                <a:lnTo>
                  <a:pt x="2251101" y="10548"/>
                </a:lnTo>
                <a:lnTo>
                  <a:pt x="1711041" y="10548"/>
                </a:lnTo>
                <a:lnTo>
                  <a:pt x="447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92956" y="5488807"/>
            <a:ext cx="78740" cy="29845"/>
          </a:xfrm>
          <a:custGeom>
            <a:avLst/>
            <a:gdLst/>
            <a:ahLst/>
            <a:cxnLst/>
            <a:rect l="l" t="t" r="r" b="b"/>
            <a:pathLst>
              <a:path w="78740" h="29845">
                <a:moveTo>
                  <a:pt x="7393" y="0"/>
                </a:moveTo>
                <a:lnTo>
                  <a:pt x="0" y="15822"/>
                </a:lnTo>
                <a:lnTo>
                  <a:pt x="9530" y="28516"/>
                </a:lnTo>
                <a:lnTo>
                  <a:pt x="78207" y="29589"/>
                </a:lnTo>
                <a:lnTo>
                  <a:pt x="45517" y="3128"/>
                </a:lnTo>
                <a:lnTo>
                  <a:pt x="739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75826" y="5517324"/>
            <a:ext cx="69850" cy="35560"/>
          </a:xfrm>
          <a:custGeom>
            <a:avLst/>
            <a:gdLst/>
            <a:ahLst/>
            <a:cxnLst/>
            <a:rect l="l" t="t" r="r" b="b"/>
            <a:pathLst>
              <a:path w="69850" h="35560">
                <a:moveTo>
                  <a:pt x="30641" y="0"/>
                </a:moveTo>
                <a:lnTo>
                  <a:pt x="0" y="3218"/>
                </a:lnTo>
                <a:lnTo>
                  <a:pt x="9530" y="24404"/>
                </a:lnTo>
                <a:lnTo>
                  <a:pt x="69745" y="34953"/>
                </a:lnTo>
                <a:lnTo>
                  <a:pt x="54959" y="10637"/>
                </a:lnTo>
                <a:lnTo>
                  <a:pt x="3064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92956" y="5494082"/>
            <a:ext cx="78740" cy="34290"/>
          </a:xfrm>
          <a:custGeom>
            <a:avLst/>
            <a:gdLst/>
            <a:ahLst/>
            <a:cxnLst/>
            <a:rect l="l" t="t" r="r" b="b"/>
            <a:pathLst>
              <a:path w="78740" h="34289">
                <a:moveTo>
                  <a:pt x="0" y="14839"/>
                </a:moveTo>
                <a:lnTo>
                  <a:pt x="7393" y="30662"/>
                </a:lnTo>
                <a:lnTo>
                  <a:pt x="47565" y="33880"/>
                </a:lnTo>
                <a:lnTo>
                  <a:pt x="78207" y="24315"/>
                </a:lnTo>
                <a:lnTo>
                  <a:pt x="34917" y="15912"/>
                </a:lnTo>
                <a:lnTo>
                  <a:pt x="12737" y="15912"/>
                </a:lnTo>
                <a:lnTo>
                  <a:pt x="0" y="14839"/>
                </a:lnTo>
                <a:close/>
              </a:path>
              <a:path w="78740" h="34289">
                <a:moveTo>
                  <a:pt x="34917" y="0"/>
                </a:moveTo>
                <a:lnTo>
                  <a:pt x="12737" y="2145"/>
                </a:lnTo>
                <a:lnTo>
                  <a:pt x="12737" y="15912"/>
                </a:lnTo>
                <a:lnTo>
                  <a:pt x="34917" y="15912"/>
                </a:lnTo>
                <a:lnTo>
                  <a:pt x="349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75826" y="5516341"/>
            <a:ext cx="77470" cy="39370"/>
          </a:xfrm>
          <a:custGeom>
            <a:avLst/>
            <a:gdLst/>
            <a:ahLst/>
            <a:cxnLst/>
            <a:rect l="l" t="t" r="r" b="b"/>
            <a:pathLst>
              <a:path w="77470" h="39370">
                <a:moveTo>
                  <a:pt x="0" y="8403"/>
                </a:moveTo>
                <a:lnTo>
                  <a:pt x="26455" y="37009"/>
                </a:lnTo>
                <a:lnTo>
                  <a:pt x="33848" y="39065"/>
                </a:lnTo>
                <a:lnTo>
                  <a:pt x="47565" y="39065"/>
                </a:lnTo>
                <a:lnTo>
                  <a:pt x="53890" y="38081"/>
                </a:lnTo>
                <a:lnTo>
                  <a:pt x="61283" y="38081"/>
                </a:lnTo>
                <a:lnTo>
                  <a:pt x="67607" y="37009"/>
                </a:lnTo>
                <a:lnTo>
                  <a:pt x="72952" y="35936"/>
                </a:lnTo>
                <a:lnTo>
                  <a:pt x="77138" y="35936"/>
                </a:lnTo>
                <a:lnTo>
                  <a:pt x="44359" y="25387"/>
                </a:lnTo>
                <a:lnTo>
                  <a:pt x="39103" y="15822"/>
                </a:lnTo>
                <a:lnTo>
                  <a:pt x="37666" y="12693"/>
                </a:lnTo>
                <a:lnTo>
                  <a:pt x="14786" y="12693"/>
                </a:lnTo>
                <a:lnTo>
                  <a:pt x="0" y="8403"/>
                </a:lnTo>
                <a:close/>
              </a:path>
              <a:path w="77470" h="39370">
                <a:moveTo>
                  <a:pt x="17993" y="0"/>
                </a:moveTo>
                <a:lnTo>
                  <a:pt x="14786" y="12693"/>
                </a:lnTo>
                <a:lnTo>
                  <a:pt x="37666" y="12693"/>
                </a:lnTo>
                <a:lnTo>
                  <a:pt x="32779" y="2056"/>
                </a:lnTo>
                <a:lnTo>
                  <a:pt x="179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4402" y="5953227"/>
            <a:ext cx="459105" cy="434340"/>
          </a:xfrm>
          <a:custGeom>
            <a:avLst/>
            <a:gdLst/>
            <a:ahLst/>
            <a:cxnLst/>
            <a:rect l="l" t="t" r="r" b="b"/>
            <a:pathLst>
              <a:path w="459104" h="434339">
                <a:moveTo>
                  <a:pt x="72952" y="304690"/>
                </a:moveTo>
                <a:lnTo>
                  <a:pt x="21110" y="304690"/>
                </a:lnTo>
                <a:lnTo>
                  <a:pt x="41241" y="314210"/>
                </a:lnTo>
                <a:lnTo>
                  <a:pt x="42310" y="316329"/>
                </a:lnTo>
                <a:lnTo>
                  <a:pt x="44359" y="318439"/>
                </a:lnTo>
                <a:lnTo>
                  <a:pt x="47565" y="323731"/>
                </a:lnTo>
                <a:lnTo>
                  <a:pt x="50683" y="329023"/>
                </a:lnTo>
                <a:lnTo>
                  <a:pt x="56027" y="336425"/>
                </a:lnTo>
                <a:lnTo>
                  <a:pt x="58076" y="340662"/>
                </a:lnTo>
                <a:lnTo>
                  <a:pt x="61283" y="344890"/>
                </a:lnTo>
                <a:lnTo>
                  <a:pt x="64490" y="350182"/>
                </a:lnTo>
                <a:lnTo>
                  <a:pt x="69745" y="356529"/>
                </a:lnTo>
                <a:lnTo>
                  <a:pt x="72952" y="360758"/>
                </a:lnTo>
                <a:lnTo>
                  <a:pt x="77138" y="367105"/>
                </a:lnTo>
                <a:lnTo>
                  <a:pt x="80345" y="373452"/>
                </a:lnTo>
                <a:lnTo>
                  <a:pt x="85600" y="380862"/>
                </a:lnTo>
                <a:lnTo>
                  <a:pt x="88807" y="387209"/>
                </a:lnTo>
                <a:lnTo>
                  <a:pt x="94062" y="392493"/>
                </a:lnTo>
                <a:lnTo>
                  <a:pt x="98249" y="398849"/>
                </a:lnTo>
                <a:lnTo>
                  <a:pt x="102524" y="406250"/>
                </a:lnTo>
                <a:lnTo>
                  <a:pt x="106711" y="411542"/>
                </a:lnTo>
                <a:lnTo>
                  <a:pt x="110986" y="416826"/>
                </a:lnTo>
                <a:lnTo>
                  <a:pt x="113035" y="421063"/>
                </a:lnTo>
                <a:lnTo>
                  <a:pt x="116242" y="425291"/>
                </a:lnTo>
                <a:lnTo>
                  <a:pt x="120517" y="431638"/>
                </a:lnTo>
                <a:lnTo>
                  <a:pt x="122566" y="433757"/>
                </a:lnTo>
                <a:lnTo>
                  <a:pt x="121497" y="431638"/>
                </a:lnTo>
                <a:lnTo>
                  <a:pt x="121497" y="427410"/>
                </a:lnTo>
                <a:lnTo>
                  <a:pt x="119449" y="423173"/>
                </a:lnTo>
                <a:lnTo>
                  <a:pt x="119449" y="419999"/>
                </a:lnTo>
                <a:lnTo>
                  <a:pt x="117311" y="411542"/>
                </a:lnTo>
                <a:lnTo>
                  <a:pt x="115173" y="405196"/>
                </a:lnTo>
                <a:lnTo>
                  <a:pt x="113035" y="399903"/>
                </a:lnTo>
                <a:lnTo>
                  <a:pt x="112055" y="393556"/>
                </a:lnTo>
                <a:lnTo>
                  <a:pt x="110986" y="388264"/>
                </a:lnTo>
                <a:lnTo>
                  <a:pt x="107780" y="381917"/>
                </a:lnTo>
                <a:lnTo>
                  <a:pt x="105642" y="375570"/>
                </a:lnTo>
                <a:lnTo>
                  <a:pt x="103593" y="370278"/>
                </a:lnTo>
                <a:lnTo>
                  <a:pt x="102524" y="363931"/>
                </a:lnTo>
                <a:lnTo>
                  <a:pt x="99318" y="357584"/>
                </a:lnTo>
                <a:lnTo>
                  <a:pt x="96200" y="350182"/>
                </a:lnTo>
                <a:lnTo>
                  <a:pt x="92993" y="343836"/>
                </a:lnTo>
                <a:lnTo>
                  <a:pt x="90856" y="338543"/>
                </a:lnTo>
                <a:lnTo>
                  <a:pt x="87738" y="332196"/>
                </a:lnTo>
                <a:lnTo>
                  <a:pt x="85600" y="326904"/>
                </a:lnTo>
                <a:lnTo>
                  <a:pt x="83462" y="322676"/>
                </a:lnTo>
                <a:lnTo>
                  <a:pt x="80345" y="318439"/>
                </a:lnTo>
                <a:lnTo>
                  <a:pt x="78207" y="313155"/>
                </a:lnTo>
                <a:lnTo>
                  <a:pt x="75000" y="309973"/>
                </a:lnTo>
                <a:lnTo>
                  <a:pt x="72952" y="305745"/>
                </a:lnTo>
                <a:lnTo>
                  <a:pt x="72952" y="304690"/>
                </a:lnTo>
                <a:close/>
              </a:path>
              <a:path w="459104" h="434339">
                <a:moveTo>
                  <a:pt x="294837" y="0"/>
                </a:moveTo>
                <a:lnTo>
                  <a:pt x="271588" y="8465"/>
                </a:lnTo>
                <a:lnTo>
                  <a:pt x="257871" y="19040"/>
                </a:lnTo>
                <a:lnTo>
                  <a:pt x="257871" y="44437"/>
                </a:lnTo>
                <a:lnTo>
                  <a:pt x="253595" y="70880"/>
                </a:lnTo>
                <a:lnTo>
                  <a:pt x="253595" y="84638"/>
                </a:lnTo>
                <a:lnTo>
                  <a:pt x="252615" y="84638"/>
                </a:lnTo>
                <a:lnTo>
                  <a:pt x="250477" y="85693"/>
                </a:lnTo>
                <a:lnTo>
                  <a:pt x="247271" y="87811"/>
                </a:lnTo>
                <a:lnTo>
                  <a:pt x="243084" y="90985"/>
                </a:lnTo>
                <a:lnTo>
                  <a:pt x="237740" y="95213"/>
                </a:lnTo>
                <a:lnTo>
                  <a:pt x="231415" y="100505"/>
                </a:lnTo>
                <a:lnTo>
                  <a:pt x="224022" y="104733"/>
                </a:lnTo>
                <a:lnTo>
                  <a:pt x="217698" y="112144"/>
                </a:lnTo>
                <a:lnTo>
                  <a:pt x="208167" y="117436"/>
                </a:lnTo>
                <a:lnTo>
                  <a:pt x="199705" y="124838"/>
                </a:lnTo>
                <a:lnTo>
                  <a:pt x="190263" y="131185"/>
                </a:lnTo>
                <a:lnTo>
                  <a:pt x="180732" y="139651"/>
                </a:lnTo>
                <a:lnTo>
                  <a:pt x="159621" y="156573"/>
                </a:lnTo>
                <a:lnTo>
                  <a:pt x="140559" y="173504"/>
                </a:lnTo>
                <a:lnTo>
                  <a:pt x="128890" y="181970"/>
                </a:lnTo>
                <a:lnTo>
                  <a:pt x="119449" y="190427"/>
                </a:lnTo>
                <a:lnTo>
                  <a:pt x="107780" y="198892"/>
                </a:lnTo>
                <a:lnTo>
                  <a:pt x="99318" y="207358"/>
                </a:lnTo>
                <a:lnTo>
                  <a:pt x="88807" y="214760"/>
                </a:lnTo>
                <a:lnTo>
                  <a:pt x="80345" y="222170"/>
                </a:lnTo>
                <a:lnTo>
                  <a:pt x="70814" y="229572"/>
                </a:lnTo>
                <a:lnTo>
                  <a:pt x="64490" y="236983"/>
                </a:lnTo>
                <a:lnTo>
                  <a:pt x="56027" y="242266"/>
                </a:lnTo>
                <a:lnTo>
                  <a:pt x="49703" y="248613"/>
                </a:lnTo>
                <a:lnTo>
                  <a:pt x="43290" y="252850"/>
                </a:lnTo>
                <a:lnTo>
                  <a:pt x="39103" y="258142"/>
                </a:lnTo>
                <a:lnTo>
                  <a:pt x="31710" y="263426"/>
                </a:lnTo>
                <a:lnTo>
                  <a:pt x="30641" y="266599"/>
                </a:lnTo>
                <a:lnTo>
                  <a:pt x="0" y="316329"/>
                </a:lnTo>
                <a:lnTo>
                  <a:pt x="21110" y="304690"/>
                </a:lnTo>
                <a:lnTo>
                  <a:pt x="72952" y="304690"/>
                </a:lnTo>
                <a:lnTo>
                  <a:pt x="72952" y="303626"/>
                </a:lnTo>
                <a:lnTo>
                  <a:pt x="69745" y="299398"/>
                </a:lnTo>
                <a:lnTo>
                  <a:pt x="69745" y="298343"/>
                </a:lnTo>
                <a:lnTo>
                  <a:pt x="65558" y="269773"/>
                </a:lnTo>
                <a:lnTo>
                  <a:pt x="66538" y="267663"/>
                </a:lnTo>
                <a:lnTo>
                  <a:pt x="71883" y="262371"/>
                </a:lnTo>
                <a:lnTo>
                  <a:pt x="75000" y="258142"/>
                </a:lnTo>
                <a:lnTo>
                  <a:pt x="79276" y="253905"/>
                </a:lnTo>
                <a:lnTo>
                  <a:pt x="83462" y="248613"/>
                </a:lnTo>
                <a:lnTo>
                  <a:pt x="89787" y="244385"/>
                </a:lnTo>
                <a:lnTo>
                  <a:pt x="95131" y="236983"/>
                </a:lnTo>
                <a:lnTo>
                  <a:pt x="102524" y="230636"/>
                </a:lnTo>
                <a:lnTo>
                  <a:pt x="108849" y="223225"/>
                </a:lnTo>
                <a:lnTo>
                  <a:pt x="117311" y="216878"/>
                </a:lnTo>
                <a:lnTo>
                  <a:pt x="124704" y="208413"/>
                </a:lnTo>
                <a:lnTo>
                  <a:pt x="133166" y="201011"/>
                </a:lnTo>
                <a:lnTo>
                  <a:pt x="152139" y="186198"/>
                </a:lnTo>
                <a:lnTo>
                  <a:pt x="160601" y="178796"/>
                </a:lnTo>
                <a:lnTo>
                  <a:pt x="170132" y="170331"/>
                </a:lnTo>
                <a:lnTo>
                  <a:pt x="178594" y="161865"/>
                </a:lnTo>
                <a:lnTo>
                  <a:pt x="189194" y="155518"/>
                </a:lnTo>
                <a:lnTo>
                  <a:pt x="197656" y="148116"/>
                </a:lnTo>
                <a:lnTo>
                  <a:pt x="206118" y="141760"/>
                </a:lnTo>
                <a:lnTo>
                  <a:pt x="214491" y="134359"/>
                </a:lnTo>
                <a:lnTo>
                  <a:pt x="224022" y="129067"/>
                </a:lnTo>
                <a:lnTo>
                  <a:pt x="230346" y="122720"/>
                </a:lnTo>
                <a:lnTo>
                  <a:pt x="238809" y="118491"/>
                </a:lnTo>
                <a:lnTo>
                  <a:pt x="244153" y="113199"/>
                </a:lnTo>
                <a:lnTo>
                  <a:pt x="250477" y="110026"/>
                </a:lnTo>
                <a:lnTo>
                  <a:pt x="253595" y="106852"/>
                </a:lnTo>
                <a:lnTo>
                  <a:pt x="257871" y="104733"/>
                </a:lnTo>
                <a:lnTo>
                  <a:pt x="258939" y="103679"/>
                </a:lnTo>
                <a:lnTo>
                  <a:pt x="283470" y="103679"/>
                </a:lnTo>
                <a:lnTo>
                  <a:pt x="282188" y="100505"/>
                </a:lnTo>
                <a:lnTo>
                  <a:pt x="280050" y="96277"/>
                </a:lnTo>
                <a:lnTo>
                  <a:pt x="276843" y="92040"/>
                </a:lnTo>
                <a:lnTo>
                  <a:pt x="274795" y="87811"/>
                </a:lnTo>
                <a:lnTo>
                  <a:pt x="273726" y="84638"/>
                </a:lnTo>
                <a:lnTo>
                  <a:pt x="272657" y="82519"/>
                </a:lnTo>
                <a:lnTo>
                  <a:pt x="271588" y="78291"/>
                </a:lnTo>
                <a:lnTo>
                  <a:pt x="271588" y="77227"/>
                </a:lnTo>
                <a:lnTo>
                  <a:pt x="275864" y="38090"/>
                </a:lnTo>
                <a:lnTo>
                  <a:pt x="315112" y="38090"/>
                </a:lnTo>
                <a:lnTo>
                  <a:pt x="294837" y="0"/>
                </a:lnTo>
                <a:close/>
              </a:path>
              <a:path w="459104" h="434339">
                <a:moveTo>
                  <a:pt x="283470" y="103679"/>
                </a:moveTo>
                <a:lnTo>
                  <a:pt x="261077" y="103679"/>
                </a:lnTo>
                <a:lnTo>
                  <a:pt x="262057" y="106852"/>
                </a:lnTo>
                <a:lnTo>
                  <a:pt x="264195" y="110026"/>
                </a:lnTo>
                <a:lnTo>
                  <a:pt x="267402" y="115318"/>
                </a:lnTo>
                <a:lnTo>
                  <a:pt x="270519" y="121665"/>
                </a:lnTo>
                <a:lnTo>
                  <a:pt x="274795" y="129067"/>
                </a:lnTo>
                <a:lnTo>
                  <a:pt x="280050" y="136477"/>
                </a:lnTo>
                <a:lnTo>
                  <a:pt x="285306" y="145998"/>
                </a:lnTo>
                <a:lnTo>
                  <a:pt x="290650" y="155518"/>
                </a:lnTo>
                <a:lnTo>
                  <a:pt x="296974" y="165039"/>
                </a:lnTo>
                <a:lnTo>
                  <a:pt x="309623" y="186198"/>
                </a:lnTo>
                <a:lnTo>
                  <a:pt x="315947" y="195719"/>
                </a:lnTo>
                <a:lnTo>
                  <a:pt x="323429" y="206303"/>
                </a:lnTo>
                <a:lnTo>
                  <a:pt x="329754" y="215823"/>
                </a:lnTo>
                <a:lnTo>
                  <a:pt x="337147" y="225344"/>
                </a:lnTo>
                <a:lnTo>
                  <a:pt x="342402" y="232746"/>
                </a:lnTo>
                <a:lnTo>
                  <a:pt x="347658" y="241211"/>
                </a:lnTo>
                <a:lnTo>
                  <a:pt x="353002" y="248613"/>
                </a:lnTo>
                <a:lnTo>
                  <a:pt x="359327" y="256024"/>
                </a:lnTo>
                <a:lnTo>
                  <a:pt x="363513" y="262371"/>
                </a:lnTo>
                <a:lnTo>
                  <a:pt x="368858" y="268718"/>
                </a:lnTo>
                <a:lnTo>
                  <a:pt x="378299" y="278238"/>
                </a:lnTo>
                <a:lnTo>
                  <a:pt x="381506" y="282467"/>
                </a:lnTo>
                <a:lnTo>
                  <a:pt x="384713" y="285649"/>
                </a:lnTo>
                <a:lnTo>
                  <a:pt x="386762" y="288822"/>
                </a:lnTo>
                <a:lnTo>
                  <a:pt x="389968" y="291996"/>
                </a:lnTo>
                <a:lnTo>
                  <a:pt x="394155" y="295169"/>
                </a:lnTo>
                <a:lnTo>
                  <a:pt x="395224" y="296224"/>
                </a:lnTo>
                <a:lnTo>
                  <a:pt x="417718" y="238038"/>
                </a:lnTo>
                <a:lnTo>
                  <a:pt x="380437" y="238038"/>
                </a:lnTo>
                <a:lnTo>
                  <a:pt x="378299" y="234864"/>
                </a:lnTo>
                <a:lnTo>
                  <a:pt x="373044" y="228517"/>
                </a:lnTo>
                <a:lnTo>
                  <a:pt x="367789" y="223225"/>
                </a:lnTo>
                <a:lnTo>
                  <a:pt x="364582" y="218997"/>
                </a:lnTo>
                <a:lnTo>
                  <a:pt x="354071" y="206303"/>
                </a:lnTo>
                <a:lnTo>
                  <a:pt x="348727" y="198892"/>
                </a:lnTo>
                <a:lnTo>
                  <a:pt x="342402" y="192545"/>
                </a:lnTo>
                <a:lnTo>
                  <a:pt x="337147" y="184080"/>
                </a:lnTo>
                <a:lnTo>
                  <a:pt x="331802" y="176678"/>
                </a:lnTo>
                <a:lnTo>
                  <a:pt x="324409" y="168212"/>
                </a:lnTo>
                <a:lnTo>
                  <a:pt x="319154" y="160810"/>
                </a:lnTo>
                <a:lnTo>
                  <a:pt x="312830" y="152345"/>
                </a:lnTo>
                <a:lnTo>
                  <a:pt x="308554" y="144943"/>
                </a:lnTo>
                <a:lnTo>
                  <a:pt x="303299" y="137532"/>
                </a:lnTo>
                <a:lnTo>
                  <a:pt x="299112" y="130130"/>
                </a:lnTo>
                <a:lnTo>
                  <a:pt x="293768" y="123783"/>
                </a:lnTo>
                <a:lnTo>
                  <a:pt x="290650" y="117436"/>
                </a:lnTo>
                <a:lnTo>
                  <a:pt x="287443" y="111080"/>
                </a:lnTo>
                <a:lnTo>
                  <a:pt x="284326" y="105797"/>
                </a:lnTo>
                <a:lnTo>
                  <a:pt x="283470" y="103679"/>
                </a:lnTo>
                <a:close/>
              </a:path>
              <a:path w="459104" h="434339">
                <a:moveTo>
                  <a:pt x="458645" y="126957"/>
                </a:moveTo>
                <a:lnTo>
                  <a:pt x="457576" y="126957"/>
                </a:lnTo>
                <a:lnTo>
                  <a:pt x="454458" y="128012"/>
                </a:lnTo>
                <a:lnTo>
                  <a:pt x="449114" y="129067"/>
                </a:lnTo>
                <a:lnTo>
                  <a:pt x="443858" y="133304"/>
                </a:lnTo>
                <a:lnTo>
                  <a:pt x="436465" y="136477"/>
                </a:lnTo>
                <a:lnTo>
                  <a:pt x="430141" y="142824"/>
                </a:lnTo>
                <a:lnTo>
                  <a:pt x="425865" y="145998"/>
                </a:lnTo>
                <a:lnTo>
                  <a:pt x="421679" y="151290"/>
                </a:lnTo>
                <a:lnTo>
                  <a:pt x="418472" y="154463"/>
                </a:lnTo>
                <a:lnTo>
                  <a:pt x="415354" y="160810"/>
                </a:lnTo>
                <a:lnTo>
                  <a:pt x="411079" y="165039"/>
                </a:lnTo>
                <a:lnTo>
                  <a:pt x="407961" y="171386"/>
                </a:lnTo>
                <a:lnTo>
                  <a:pt x="403686" y="176678"/>
                </a:lnTo>
                <a:lnTo>
                  <a:pt x="400568" y="184080"/>
                </a:lnTo>
                <a:lnTo>
                  <a:pt x="397361" y="189372"/>
                </a:lnTo>
                <a:lnTo>
                  <a:pt x="395224" y="196773"/>
                </a:lnTo>
                <a:lnTo>
                  <a:pt x="392106" y="203129"/>
                </a:lnTo>
                <a:lnTo>
                  <a:pt x="389968" y="209476"/>
                </a:lnTo>
                <a:lnTo>
                  <a:pt x="387830" y="214760"/>
                </a:lnTo>
                <a:lnTo>
                  <a:pt x="385782" y="220052"/>
                </a:lnTo>
                <a:lnTo>
                  <a:pt x="383644" y="225344"/>
                </a:lnTo>
                <a:lnTo>
                  <a:pt x="382575" y="229572"/>
                </a:lnTo>
                <a:lnTo>
                  <a:pt x="380437" y="235919"/>
                </a:lnTo>
                <a:lnTo>
                  <a:pt x="380437" y="238038"/>
                </a:lnTo>
                <a:lnTo>
                  <a:pt x="417718" y="238038"/>
                </a:lnTo>
                <a:lnTo>
                  <a:pt x="433258" y="197837"/>
                </a:lnTo>
                <a:lnTo>
                  <a:pt x="458645" y="126957"/>
                </a:lnTo>
                <a:close/>
              </a:path>
              <a:path w="459104" h="434339">
                <a:moveTo>
                  <a:pt x="315112" y="38090"/>
                </a:moveTo>
                <a:lnTo>
                  <a:pt x="275864" y="38090"/>
                </a:lnTo>
                <a:lnTo>
                  <a:pt x="312830" y="56067"/>
                </a:lnTo>
                <a:lnTo>
                  <a:pt x="329754" y="65597"/>
                </a:lnTo>
                <a:lnTo>
                  <a:pt x="315112" y="3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11</a:t>
            </a:fld>
            <a:endParaRPr lang="uk-UA" dirty="0"/>
          </a:p>
        </p:txBody>
      </p:sp>
      <p:pic>
        <p:nvPicPr>
          <p:cNvPr id="2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34096" y="547352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411"/>
    </mc:Choice>
    <mc:Fallback xmlns="">
      <p:transition spd="slow" advTm="12241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2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04800"/>
            <a:ext cx="8382000" cy="146685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1771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95"/>
              </a:spcBef>
            </a:pPr>
            <a:r>
              <a:rPr sz="6600" spc="-15" dirty="0"/>
              <a:t>Sources </a:t>
            </a:r>
            <a:r>
              <a:rPr sz="6600" spc="5" dirty="0"/>
              <a:t>of</a:t>
            </a:r>
            <a:r>
              <a:rPr sz="6600" spc="-25" dirty="0"/>
              <a:t> </a:t>
            </a:r>
            <a:r>
              <a:rPr sz="6600" spc="-15" dirty="0"/>
              <a:t>Law</a:t>
            </a:r>
            <a:endParaRPr sz="6600" dirty="0"/>
          </a:p>
        </p:txBody>
      </p:sp>
      <p:sp>
        <p:nvSpPr>
          <p:cNvPr id="3" name="object 3"/>
          <p:cNvSpPr/>
          <p:nvPr/>
        </p:nvSpPr>
        <p:spPr>
          <a:xfrm>
            <a:off x="381000" y="2057400"/>
            <a:ext cx="8305800" cy="4495800"/>
          </a:xfrm>
          <a:custGeom>
            <a:avLst/>
            <a:gdLst/>
            <a:ahLst/>
            <a:cxnLst/>
            <a:rect l="l" t="t" r="r" b="b"/>
            <a:pathLst>
              <a:path w="8305800" h="4495800">
                <a:moveTo>
                  <a:pt x="0" y="4495800"/>
                </a:moveTo>
                <a:lnTo>
                  <a:pt x="8305800" y="4495800"/>
                </a:lnTo>
                <a:lnTo>
                  <a:pt x="8305800" y="0"/>
                </a:lnTo>
                <a:lnTo>
                  <a:pt x="0" y="0"/>
                </a:lnTo>
                <a:lnTo>
                  <a:pt x="0" y="44958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75026" y="2673223"/>
            <a:ext cx="3319779" cy="2855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50620" indent="-5156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1151255" algn="l"/>
              </a:tabLst>
            </a:pPr>
            <a:r>
              <a:rPr sz="3200" dirty="0">
                <a:latin typeface="Tahoma"/>
                <a:cs typeface="Tahoma"/>
              </a:rPr>
              <a:t>Customs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ahoma"/>
              <a:buAutoNum type="arabicPeriod"/>
            </a:pPr>
            <a:endParaRPr sz="4450">
              <a:latin typeface="Tahoma"/>
              <a:cs typeface="Tahoma"/>
            </a:endParaRPr>
          </a:p>
          <a:p>
            <a:pPr marL="966469" indent="-515620">
              <a:lnSpc>
                <a:spcPct val="100000"/>
              </a:lnSpc>
              <a:buAutoNum type="arabicPeriod"/>
              <a:tabLst>
                <a:tab pos="967105" algn="l"/>
              </a:tabLst>
            </a:pPr>
            <a:r>
              <a:rPr sz="3200" dirty="0">
                <a:latin typeface="Tahoma"/>
                <a:cs typeface="Tahoma"/>
              </a:rPr>
              <a:t>Legislation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ahoma"/>
              <a:buAutoNum type="arabicPeriod"/>
            </a:pPr>
            <a:endParaRPr sz="4450">
              <a:latin typeface="Tahoma"/>
              <a:cs typeface="Tahoma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3200" dirty="0">
                <a:latin typeface="Tahoma"/>
                <a:cs typeface="Tahoma"/>
              </a:rPr>
              <a:t>Court</a:t>
            </a:r>
            <a:r>
              <a:rPr sz="3200" spc="-5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Decisions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12</a:t>
            </a:fld>
            <a:endParaRPr lang="uk-UA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9990" y="54856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20"/>
    </mc:Choice>
    <mc:Fallback xmlns="">
      <p:transition spd="slow" advTm="1982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8534400" cy="1470025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279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0"/>
              </a:spcBef>
            </a:pPr>
            <a:r>
              <a:rPr sz="5400" spc="-30" dirty="0"/>
              <a:t>CUSTOMS</a:t>
            </a:r>
            <a:endParaRPr sz="5400"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2057400"/>
            <a:ext cx="8458200" cy="39624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181610" rIns="0" bIns="0" rtlCol="0">
            <a:spAutoFit/>
          </a:bodyPr>
          <a:lstStyle/>
          <a:p>
            <a:pPr marL="818515" indent="-270510">
              <a:lnSpc>
                <a:spcPct val="100000"/>
              </a:lnSpc>
              <a:spcBef>
                <a:spcPts val="1430"/>
              </a:spcBef>
              <a:buSzPct val="96000"/>
              <a:buAutoNum type="arabicPeriod"/>
              <a:tabLst>
                <a:tab pos="819150" algn="l"/>
              </a:tabLst>
            </a:pPr>
            <a:r>
              <a:rPr sz="2500" spc="-15" dirty="0">
                <a:latin typeface="Tahoma"/>
                <a:cs typeface="Tahoma"/>
              </a:rPr>
              <a:t>Reasonable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ahoma"/>
              <a:buAutoNum type="arabicPeriod"/>
            </a:pPr>
            <a:endParaRPr sz="3450">
              <a:latin typeface="Tahoma"/>
              <a:cs typeface="Tahoma"/>
            </a:endParaRPr>
          </a:p>
          <a:p>
            <a:pPr marL="818515" indent="-270510">
              <a:lnSpc>
                <a:spcPct val="100000"/>
              </a:lnSpc>
              <a:spcBef>
                <a:spcPts val="5"/>
              </a:spcBef>
              <a:buSzPct val="96000"/>
              <a:buAutoNum type="arabicPeriod"/>
              <a:tabLst>
                <a:tab pos="819150" algn="l"/>
              </a:tabLst>
            </a:pPr>
            <a:r>
              <a:rPr sz="2500" spc="-5" dirty="0">
                <a:latin typeface="Tahoma"/>
                <a:cs typeface="Tahoma"/>
              </a:rPr>
              <a:t>Exist </a:t>
            </a:r>
            <a:r>
              <a:rPr sz="2500" spc="-15" dirty="0">
                <a:latin typeface="Tahoma"/>
                <a:cs typeface="Tahoma"/>
              </a:rPr>
              <a:t>for </a:t>
            </a:r>
            <a:r>
              <a:rPr sz="2500" spc="-5" dirty="0">
                <a:latin typeface="Tahoma"/>
                <a:cs typeface="Tahoma"/>
              </a:rPr>
              <a:t>a </a:t>
            </a:r>
            <a:r>
              <a:rPr sz="2500" spc="-10" dirty="0">
                <a:latin typeface="Tahoma"/>
                <a:cs typeface="Tahoma"/>
              </a:rPr>
              <a:t>reasonable</a:t>
            </a:r>
            <a:r>
              <a:rPr sz="2500" spc="7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period</a:t>
            </a:r>
            <a:endParaRPr sz="2500">
              <a:latin typeface="Tahoma"/>
              <a:cs typeface="Tahoma"/>
            </a:endParaRPr>
          </a:p>
          <a:p>
            <a:pPr marL="548640" marR="1760220">
              <a:lnSpc>
                <a:spcPts val="7200"/>
              </a:lnSpc>
              <a:spcBef>
                <a:spcPts val="940"/>
              </a:spcBef>
              <a:buSzPct val="96000"/>
              <a:buAutoNum type="arabicPeriod"/>
              <a:tabLst>
                <a:tab pos="819150" algn="l"/>
              </a:tabLst>
            </a:pPr>
            <a:r>
              <a:rPr sz="2500" dirty="0">
                <a:latin typeface="Tahoma"/>
                <a:cs typeface="Tahoma"/>
              </a:rPr>
              <a:t>Be </a:t>
            </a:r>
            <a:r>
              <a:rPr sz="2500" spc="-10" dirty="0">
                <a:latin typeface="Tahoma"/>
                <a:cs typeface="Tahoma"/>
              </a:rPr>
              <a:t>generally recognised </a:t>
            </a:r>
            <a:r>
              <a:rPr sz="2500" spc="-5" dirty="0">
                <a:latin typeface="Tahoma"/>
                <a:cs typeface="Tahoma"/>
              </a:rPr>
              <a:t>in </a:t>
            </a:r>
            <a:r>
              <a:rPr sz="2500" spc="-10" dirty="0">
                <a:latin typeface="Tahoma"/>
                <a:cs typeface="Tahoma"/>
              </a:rPr>
              <a:t>the </a:t>
            </a:r>
            <a:r>
              <a:rPr sz="2500" spc="-5" dirty="0">
                <a:latin typeface="Tahoma"/>
                <a:cs typeface="Tahoma"/>
              </a:rPr>
              <a:t>community  4.It must be </a:t>
            </a:r>
            <a:r>
              <a:rPr sz="2500" spc="-10" dirty="0">
                <a:latin typeface="Tahoma"/>
                <a:cs typeface="Tahoma"/>
              </a:rPr>
              <a:t>certain </a:t>
            </a:r>
            <a:r>
              <a:rPr sz="2500" spc="-5" dirty="0">
                <a:latin typeface="Tahoma"/>
                <a:cs typeface="Tahoma"/>
              </a:rPr>
              <a:t>and</a:t>
            </a:r>
            <a:r>
              <a:rPr sz="2500" spc="95" dirty="0">
                <a:latin typeface="Tahoma"/>
                <a:cs typeface="Tahoma"/>
              </a:rPr>
              <a:t> </a:t>
            </a:r>
            <a:r>
              <a:rPr sz="2500" spc="-65" dirty="0">
                <a:latin typeface="Tahoma"/>
                <a:cs typeface="Tahoma"/>
              </a:rPr>
              <a:t>clear.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13</a:t>
            </a:fld>
            <a:endParaRPr lang="uk-UA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0325" y="4876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415"/>
    </mc:Choice>
    <mc:Fallback xmlns="">
      <p:transition spd="slow" advTm="16441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534400" cy="758825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5880"/>
              </a:lnSpc>
            </a:pPr>
            <a:r>
              <a:rPr sz="5400" spc="-5" dirty="0"/>
              <a:t>Legislation</a:t>
            </a:r>
            <a:endParaRPr sz="5400"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1698612"/>
            <a:ext cx="5132705" cy="30073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Parliament</a:t>
            </a:r>
            <a:endParaRPr sz="28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60"/>
              </a:spcBef>
            </a:pPr>
            <a:r>
              <a:rPr sz="2300" dirty="0">
                <a:latin typeface="Arial"/>
                <a:cs typeface="Arial"/>
              </a:rPr>
              <a:t>– </a:t>
            </a:r>
            <a:r>
              <a:rPr sz="2300" dirty="0">
                <a:latin typeface="Tahoma"/>
                <a:cs typeface="Tahoma"/>
              </a:rPr>
              <a:t>Constitutional</a:t>
            </a:r>
            <a:r>
              <a:rPr sz="2300" spc="-280" dirty="0">
                <a:latin typeface="Tahoma"/>
                <a:cs typeface="Tahoma"/>
              </a:rPr>
              <a:t> </a:t>
            </a:r>
            <a:r>
              <a:rPr sz="2300" spc="-5" dirty="0">
                <a:latin typeface="Tahoma"/>
                <a:cs typeface="Tahoma"/>
              </a:rPr>
              <a:t>Court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Provincial</a:t>
            </a:r>
            <a:r>
              <a:rPr sz="2800" spc="-5" dirty="0">
                <a:latin typeface="Tahoma"/>
                <a:cs typeface="Tahoma"/>
              </a:rPr>
              <a:t> Legislation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85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Subordinate Legislative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Bodies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00600" y="1828800"/>
            <a:ext cx="1978025" cy="1771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7400" y="4038536"/>
            <a:ext cx="2819400" cy="106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5243" y="4803643"/>
            <a:ext cx="1475241" cy="1498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14</a:t>
            </a:fld>
            <a:endParaRPr lang="uk-UA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80325" y="514629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858"/>
    </mc:Choice>
    <mc:Fallback xmlns="">
      <p:transition spd="slow" advTm="32785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81000"/>
            <a:ext cx="8534400" cy="758825"/>
          </a:xfrm>
          <a:custGeom>
            <a:avLst/>
            <a:gdLst/>
            <a:ahLst/>
            <a:cxnLst/>
            <a:rect l="l" t="t" r="r" b="b"/>
            <a:pathLst>
              <a:path w="8534400" h="758825">
                <a:moveTo>
                  <a:pt x="0" y="758825"/>
                </a:moveTo>
                <a:lnTo>
                  <a:pt x="8534400" y="758825"/>
                </a:lnTo>
                <a:lnTo>
                  <a:pt x="8534400" y="0"/>
                </a:lnTo>
                <a:lnTo>
                  <a:pt x="0" y="0"/>
                </a:lnTo>
                <a:lnTo>
                  <a:pt x="0" y="758825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8653" y="249377"/>
            <a:ext cx="172720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b="0" spc="-5" dirty="0">
                <a:latin typeface="Calibri"/>
                <a:cs typeface="Calibri"/>
              </a:rPr>
              <a:t>Court</a:t>
            </a:r>
            <a:endParaRPr sz="59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295400"/>
            <a:ext cx="4267200" cy="5029200"/>
          </a:xfrm>
          <a:custGeom>
            <a:avLst/>
            <a:gdLst/>
            <a:ahLst/>
            <a:cxnLst/>
            <a:rect l="l" t="t" r="r" b="b"/>
            <a:pathLst>
              <a:path w="4267200" h="5029200">
                <a:moveTo>
                  <a:pt x="0" y="5029200"/>
                </a:moveTo>
                <a:lnTo>
                  <a:pt x="4267200" y="5029200"/>
                </a:lnTo>
                <a:lnTo>
                  <a:pt x="4267200" y="0"/>
                </a:lnTo>
                <a:lnTo>
                  <a:pt x="0" y="0"/>
                </a:lnTo>
                <a:lnTo>
                  <a:pt x="0" y="5029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5904" algn="ctr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Civil</a:t>
            </a:r>
          </a:p>
          <a:p>
            <a:pPr marL="546100" indent="-533400">
              <a:lnSpc>
                <a:spcPts val="1945"/>
              </a:lnSpc>
              <a:spcBef>
                <a:spcPts val="1315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1800" b="1" dirty="0">
                <a:latin typeface="Tahoma"/>
                <a:cs typeface="Tahoma"/>
              </a:rPr>
              <a:t>2 </a:t>
            </a:r>
            <a:r>
              <a:rPr sz="1800" b="1" spc="-5" dirty="0">
                <a:latin typeface="Tahoma"/>
                <a:cs typeface="Tahoma"/>
              </a:rPr>
              <a:t>parties litigate </a:t>
            </a:r>
            <a:r>
              <a:rPr sz="1800" b="1" dirty="0">
                <a:latin typeface="Tahoma"/>
                <a:cs typeface="Tahoma"/>
              </a:rPr>
              <a:t>to resolve</a:t>
            </a:r>
            <a:r>
              <a:rPr sz="1800" b="1" spc="-7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</a:t>
            </a:r>
            <a:endParaRPr sz="1800" dirty="0">
              <a:latin typeface="Tahoma"/>
              <a:cs typeface="Tahoma"/>
            </a:endParaRPr>
          </a:p>
          <a:p>
            <a:pPr marL="546100">
              <a:lnSpc>
                <a:spcPts val="1945"/>
              </a:lnSpc>
            </a:pPr>
            <a:r>
              <a:rPr sz="1800" b="1" spc="-10" dirty="0">
                <a:latin typeface="Tahoma"/>
                <a:cs typeface="Tahoma"/>
              </a:rPr>
              <a:t>dispute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 dirty="0">
              <a:latin typeface="Tahoma"/>
              <a:cs typeface="Tahoma"/>
            </a:endParaRPr>
          </a:p>
          <a:p>
            <a:pPr marL="546100" indent="-533400">
              <a:lnSpc>
                <a:spcPct val="100000"/>
              </a:lnSpc>
              <a:buAutoNum type="arabicPeriod" startAt="2"/>
              <a:tabLst>
                <a:tab pos="545465" algn="l"/>
                <a:tab pos="546100" algn="l"/>
              </a:tabLst>
            </a:pPr>
            <a:r>
              <a:rPr sz="1800" b="1" spc="-5" dirty="0">
                <a:latin typeface="Tahoma"/>
                <a:cs typeface="Tahoma"/>
              </a:rPr>
              <a:t>Burden of</a:t>
            </a:r>
            <a:r>
              <a:rPr sz="1800" b="1" spc="-15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proof:</a:t>
            </a:r>
            <a:endParaRPr sz="1800" dirty="0">
              <a:latin typeface="Tahoma"/>
              <a:cs typeface="Tahoma"/>
            </a:endParaRPr>
          </a:p>
          <a:p>
            <a:pPr marL="546100">
              <a:lnSpc>
                <a:spcPct val="100000"/>
              </a:lnSpc>
              <a:spcBef>
                <a:spcPts val="170"/>
              </a:spcBef>
            </a:pPr>
            <a:r>
              <a:rPr sz="1800" spc="-5" dirty="0">
                <a:latin typeface="Tahoma"/>
                <a:cs typeface="Tahoma"/>
              </a:rPr>
              <a:t>Balance of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Probabilities.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 dirty="0">
              <a:latin typeface="Tahoma"/>
              <a:cs typeface="Tahoma"/>
            </a:endParaRPr>
          </a:p>
          <a:p>
            <a:pPr marL="546100" indent="-533400">
              <a:lnSpc>
                <a:spcPct val="100000"/>
              </a:lnSpc>
              <a:buAutoNum type="arabicPeriod" startAt="3"/>
              <a:tabLst>
                <a:tab pos="545465" algn="l"/>
                <a:tab pos="546100" algn="l"/>
              </a:tabLst>
            </a:pPr>
            <a:r>
              <a:rPr sz="1800" b="1" spc="-5" dirty="0">
                <a:latin typeface="Tahoma"/>
                <a:cs typeface="Tahoma"/>
              </a:rPr>
              <a:t>Parties:</a:t>
            </a:r>
            <a:endParaRPr sz="1800" dirty="0">
              <a:latin typeface="Tahoma"/>
              <a:cs typeface="Tahoma"/>
            </a:endParaRPr>
          </a:p>
          <a:p>
            <a:pPr marL="965200" lvl="1" indent="-495934">
              <a:lnSpc>
                <a:spcPct val="100000"/>
              </a:lnSpc>
              <a:spcBef>
                <a:spcPts val="170"/>
              </a:spcBef>
              <a:buAutoNum type="arabicPeriod"/>
              <a:tabLst>
                <a:tab pos="965200" algn="l"/>
                <a:tab pos="965835" algn="l"/>
              </a:tabLst>
            </a:pPr>
            <a:r>
              <a:rPr sz="1800" spc="-10" dirty="0">
                <a:latin typeface="Tahoma"/>
                <a:cs typeface="Tahoma"/>
              </a:rPr>
              <a:t>Plaintiff </a:t>
            </a:r>
            <a:r>
              <a:rPr sz="1800" dirty="0">
                <a:latin typeface="Tahoma"/>
                <a:cs typeface="Tahoma"/>
              </a:rPr>
              <a:t>v </a:t>
            </a:r>
            <a:r>
              <a:rPr sz="1800" spc="-5" dirty="0">
                <a:latin typeface="Tahoma"/>
                <a:cs typeface="Tahoma"/>
              </a:rPr>
              <a:t>Defendant</a:t>
            </a:r>
            <a:endParaRPr sz="1800" dirty="0">
              <a:latin typeface="Tahoma"/>
              <a:cs typeface="Tahoma"/>
            </a:endParaRPr>
          </a:p>
          <a:p>
            <a:pPr marL="965200" lvl="1" indent="-495934">
              <a:lnSpc>
                <a:spcPct val="100000"/>
              </a:lnSpc>
              <a:spcBef>
                <a:spcPts val="170"/>
              </a:spcBef>
              <a:buAutoNum type="arabicPeriod"/>
              <a:tabLst>
                <a:tab pos="965200" algn="l"/>
                <a:tab pos="965835" algn="l"/>
              </a:tabLst>
            </a:pPr>
            <a:r>
              <a:rPr sz="1800" spc="-5" dirty="0">
                <a:latin typeface="Tahoma"/>
                <a:cs typeface="Tahoma"/>
              </a:rPr>
              <a:t>Applicant </a:t>
            </a:r>
            <a:r>
              <a:rPr sz="1800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 Respondent</a:t>
            </a:r>
            <a:endParaRPr sz="1800" dirty="0">
              <a:latin typeface="Tahoma"/>
              <a:cs typeface="Tahoma"/>
            </a:endParaRPr>
          </a:p>
          <a:p>
            <a:pPr marL="546100">
              <a:lnSpc>
                <a:spcPct val="100000"/>
              </a:lnSpc>
              <a:spcBef>
                <a:spcPts val="165"/>
              </a:spcBef>
            </a:pPr>
            <a:r>
              <a:rPr sz="1800" b="1" spc="-5" dirty="0">
                <a:latin typeface="Tahoma"/>
                <a:cs typeface="Tahoma"/>
              </a:rPr>
              <a:t>Eg: Stadler </a:t>
            </a:r>
            <a:r>
              <a:rPr sz="1800" b="1" dirty="0">
                <a:latin typeface="Tahoma"/>
                <a:cs typeface="Tahoma"/>
              </a:rPr>
              <a:t>v </a:t>
            </a:r>
            <a:r>
              <a:rPr sz="1800" b="1" spc="-5" dirty="0">
                <a:latin typeface="Tahoma"/>
                <a:cs typeface="Tahoma"/>
              </a:rPr>
              <a:t>Hamilton</a:t>
            </a:r>
            <a:r>
              <a:rPr sz="1800" b="1" spc="-6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Plase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>
              <a:latin typeface="Tahoma"/>
              <a:cs typeface="Tahoma"/>
            </a:endParaRPr>
          </a:p>
          <a:p>
            <a:pPr marL="546100" indent="-533400">
              <a:lnSpc>
                <a:spcPct val="100000"/>
              </a:lnSpc>
              <a:buAutoNum type="arabicPeriod" startAt="4"/>
              <a:tabLst>
                <a:tab pos="545465" algn="l"/>
                <a:tab pos="546100" algn="l"/>
              </a:tabLst>
            </a:pPr>
            <a:r>
              <a:rPr sz="1800" b="1" spc="-5" dirty="0">
                <a:latin typeface="Tahoma"/>
                <a:cs typeface="Tahoma"/>
              </a:rPr>
              <a:t>Decision</a:t>
            </a:r>
            <a:endParaRPr sz="1800" dirty="0">
              <a:latin typeface="Tahoma"/>
              <a:cs typeface="Tahoma"/>
            </a:endParaRPr>
          </a:p>
          <a:p>
            <a:pPr marL="546100" marR="30480">
              <a:lnSpc>
                <a:spcPct val="80000"/>
              </a:lnSpc>
              <a:spcBef>
                <a:spcPts val="600"/>
              </a:spcBef>
            </a:pPr>
            <a:r>
              <a:rPr sz="1800" spc="-10" dirty="0">
                <a:latin typeface="Tahoma"/>
                <a:cs typeface="Tahoma"/>
              </a:rPr>
              <a:t>Grant </a:t>
            </a:r>
            <a:r>
              <a:rPr sz="1800" spc="-5" dirty="0">
                <a:latin typeface="Tahoma"/>
                <a:cs typeface="Tahoma"/>
              </a:rPr>
              <a:t>or dismiss claim/  application/ interdict/declaratory  order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00600" y="1295400"/>
            <a:ext cx="4038600" cy="5029200"/>
          </a:xfrm>
          <a:custGeom>
            <a:avLst/>
            <a:gdLst/>
            <a:ahLst/>
            <a:cxnLst/>
            <a:rect l="l" t="t" r="r" b="b"/>
            <a:pathLst>
              <a:path w="4038600" h="5029200">
                <a:moveTo>
                  <a:pt x="0" y="5029200"/>
                </a:moveTo>
                <a:lnTo>
                  <a:pt x="4038600" y="5029200"/>
                </a:lnTo>
                <a:lnTo>
                  <a:pt x="4038600" y="0"/>
                </a:lnTo>
                <a:lnTo>
                  <a:pt x="0" y="0"/>
                </a:lnTo>
                <a:lnTo>
                  <a:pt x="0" y="5029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0228" y="1240281"/>
            <a:ext cx="3812540" cy="4500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latin typeface="Calibri"/>
                <a:cs typeface="Calibri"/>
              </a:rPr>
              <a:t>Criminal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Calibri"/>
              <a:cs typeface="Calibri"/>
            </a:endParaRPr>
          </a:p>
          <a:p>
            <a:pPr marL="546100" marR="506730" indent="-533400">
              <a:lnSpc>
                <a:spcPts val="1950"/>
              </a:lnSpc>
              <a:buAutoNum type="arabicPeriod"/>
              <a:tabLst>
                <a:tab pos="545465" algn="l"/>
                <a:tab pos="546100" algn="l"/>
              </a:tabLst>
            </a:pPr>
            <a:r>
              <a:rPr sz="1800" b="1" spc="-5" dirty="0">
                <a:latin typeface="Tahoma"/>
                <a:cs typeface="Tahoma"/>
              </a:rPr>
              <a:t>State prosecutes </a:t>
            </a:r>
            <a:r>
              <a:rPr sz="1800" b="1" dirty="0">
                <a:latin typeface="Tahoma"/>
                <a:cs typeface="Tahoma"/>
              </a:rPr>
              <a:t>a </a:t>
            </a:r>
            <a:r>
              <a:rPr sz="1800" b="1" spc="-5" dirty="0">
                <a:latin typeface="Tahoma"/>
                <a:cs typeface="Tahoma"/>
              </a:rPr>
              <a:t>legal  subject for </a:t>
            </a:r>
            <a:r>
              <a:rPr sz="1800" b="1" dirty="0">
                <a:latin typeface="Tahoma"/>
                <a:cs typeface="Tahoma"/>
              </a:rPr>
              <a:t>a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crime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ahoma"/>
              <a:buAutoNum type="arabicPeriod"/>
            </a:pPr>
            <a:endParaRPr sz="2600">
              <a:latin typeface="Tahoma"/>
              <a:cs typeface="Tahoma"/>
            </a:endParaRPr>
          </a:p>
          <a:p>
            <a:pPr marL="546100" marR="209550" indent="-533400" algn="just">
              <a:lnSpc>
                <a:spcPts val="1939"/>
              </a:lnSpc>
              <a:buAutoNum type="arabicPeriod"/>
              <a:tabLst>
                <a:tab pos="546100" algn="l"/>
              </a:tabLst>
            </a:pPr>
            <a:r>
              <a:rPr sz="1800" b="1" spc="-5" dirty="0">
                <a:latin typeface="Tahoma"/>
                <a:cs typeface="Tahoma"/>
              </a:rPr>
              <a:t>Burden of Proof: </a:t>
            </a:r>
            <a:r>
              <a:rPr sz="1800" spc="-5" dirty="0">
                <a:latin typeface="Tahoma"/>
                <a:cs typeface="Tahoma"/>
              </a:rPr>
              <a:t>State must  </a:t>
            </a:r>
            <a:r>
              <a:rPr sz="1800" spc="-10" dirty="0">
                <a:latin typeface="Tahoma"/>
                <a:cs typeface="Tahoma"/>
              </a:rPr>
              <a:t>prove </a:t>
            </a:r>
            <a:r>
              <a:rPr sz="1800" dirty="0">
                <a:latin typeface="Tahoma"/>
                <a:cs typeface="Tahoma"/>
              </a:rPr>
              <a:t>guilt </a:t>
            </a:r>
            <a:r>
              <a:rPr sz="1800" spc="-5" dirty="0">
                <a:latin typeface="Tahoma"/>
                <a:cs typeface="Tahoma"/>
              </a:rPr>
              <a:t>beyond reasonable  </a:t>
            </a:r>
            <a:r>
              <a:rPr sz="1800" dirty="0">
                <a:latin typeface="Tahoma"/>
                <a:cs typeface="Tahoma"/>
              </a:rPr>
              <a:t>doubt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ahoma"/>
              <a:buAutoNum type="arabicPeriod"/>
            </a:pPr>
            <a:endParaRPr sz="2400">
              <a:latin typeface="Tahoma"/>
              <a:cs typeface="Tahoma"/>
            </a:endParaRPr>
          </a:p>
          <a:p>
            <a:pPr marL="546100" indent="-533400">
              <a:lnSpc>
                <a:spcPct val="100000"/>
              </a:lnSpc>
              <a:buAutoNum type="arabicPeriod"/>
              <a:tabLst>
                <a:tab pos="545465" algn="l"/>
                <a:tab pos="546100" algn="l"/>
              </a:tabLst>
            </a:pPr>
            <a:r>
              <a:rPr sz="1800" b="1" spc="-5" dirty="0">
                <a:latin typeface="Tahoma"/>
                <a:cs typeface="Tahoma"/>
              </a:rPr>
              <a:t>Parties:</a:t>
            </a:r>
            <a:endParaRPr sz="18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</a:pPr>
            <a:r>
              <a:rPr sz="1800" spc="-5" dirty="0">
                <a:latin typeface="Tahoma"/>
                <a:cs typeface="Tahoma"/>
              </a:rPr>
              <a:t>State </a:t>
            </a:r>
            <a:r>
              <a:rPr sz="1800" dirty="0">
                <a:latin typeface="Tahoma"/>
                <a:cs typeface="Tahoma"/>
              </a:rPr>
              <a:t>v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Accused</a:t>
            </a:r>
            <a:endParaRPr sz="1800">
              <a:latin typeface="Tahoma"/>
              <a:cs typeface="Tahoma"/>
            </a:endParaRPr>
          </a:p>
          <a:p>
            <a:pPr marL="536575">
              <a:lnSpc>
                <a:spcPct val="100000"/>
              </a:lnSpc>
              <a:spcBef>
                <a:spcPts val="385"/>
              </a:spcBef>
            </a:pPr>
            <a:r>
              <a:rPr sz="1800" b="1" spc="-5" dirty="0">
                <a:latin typeface="Tahoma"/>
                <a:cs typeface="Tahoma"/>
              </a:rPr>
              <a:t>EG: </a:t>
            </a:r>
            <a:r>
              <a:rPr sz="1800" b="1" dirty="0">
                <a:latin typeface="Tahoma"/>
                <a:cs typeface="Tahoma"/>
              </a:rPr>
              <a:t>S v</a:t>
            </a:r>
            <a:r>
              <a:rPr sz="1800" b="1" spc="-3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Kruger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ahoma"/>
              <a:cs typeface="Tahoma"/>
            </a:endParaRPr>
          </a:p>
          <a:p>
            <a:pPr marL="546100" indent="-533400">
              <a:lnSpc>
                <a:spcPct val="100000"/>
              </a:lnSpc>
              <a:buAutoNum type="arabicPeriod" startAt="4"/>
              <a:tabLst>
                <a:tab pos="545465" algn="l"/>
                <a:tab pos="546100" algn="l"/>
              </a:tabLst>
            </a:pPr>
            <a:r>
              <a:rPr sz="1800" b="1" spc="-5" dirty="0">
                <a:latin typeface="Tahoma"/>
                <a:cs typeface="Tahoma"/>
              </a:rPr>
              <a:t>Decision</a:t>
            </a:r>
            <a:endParaRPr sz="1800">
              <a:latin typeface="Tahoma"/>
              <a:cs typeface="Tahoma"/>
            </a:endParaRPr>
          </a:p>
          <a:p>
            <a:pPr marL="690880">
              <a:lnSpc>
                <a:spcPct val="100000"/>
              </a:lnSpc>
              <a:spcBef>
                <a:spcPts val="384"/>
              </a:spcBef>
            </a:pPr>
            <a:r>
              <a:rPr sz="1800" spc="-10" dirty="0">
                <a:latin typeface="Tahoma"/>
                <a:cs typeface="Tahoma"/>
              </a:rPr>
              <a:t>Guilty </a:t>
            </a:r>
            <a:r>
              <a:rPr sz="1800" dirty="0">
                <a:latin typeface="Tahoma"/>
                <a:cs typeface="Tahoma"/>
              </a:rPr>
              <a:t>+ </a:t>
            </a:r>
            <a:r>
              <a:rPr sz="1800" spc="-5" dirty="0">
                <a:latin typeface="Tahoma"/>
                <a:cs typeface="Tahoma"/>
              </a:rPr>
              <a:t>Sentenced </a:t>
            </a:r>
            <a:r>
              <a:rPr sz="1800" dirty="0">
                <a:latin typeface="Tahoma"/>
                <a:cs typeface="Tahoma"/>
              </a:rPr>
              <a:t>/ not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guilty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9111" y="229337"/>
            <a:ext cx="1589902" cy="1219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15245" y="243360"/>
            <a:ext cx="959754" cy="11643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15</a:t>
            </a:fld>
            <a:endParaRPr lang="uk-UA" dirty="0"/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4919" y="553440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51"/>
    </mc:Choice>
    <mc:Fallback xmlns="">
      <p:transition spd="slow" advTm="23815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4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04863"/>
            <a:ext cx="8458200" cy="887730"/>
          </a:xfrm>
          <a:custGeom>
            <a:avLst/>
            <a:gdLst/>
            <a:ahLst/>
            <a:cxnLst/>
            <a:rect l="l" t="t" r="r" b="b"/>
            <a:pathLst>
              <a:path w="8458200" h="887730">
                <a:moveTo>
                  <a:pt x="0" y="887412"/>
                </a:moveTo>
                <a:lnTo>
                  <a:pt x="8458200" y="887412"/>
                </a:lnTo>
                <a:lnTo>
                  <a:pt x="8458200" y="0"/>
                </a:lnTo>
                <a:lnTo>
                  <a:pt x="0" y="0"/>
                </a:lnTo>
                <a:lnTo>
                  <a:pt x="0" y="887412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4541" y="186893"/>
            <a:ext cx="2225040" cy="1017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b="0" spc="-5" dirty="0">
                <a:latin typeface="Calibri"/>
                <a:cs typeface="Calibri"/>
              </a:rPr>
              <a:t>Cour</a:t>
            </a:r>
            <a:r>
              <a:rPr sz="6500" b="0" spc="10" dirty="0">
                <a:latin typeface="Calibri"/>
                <a:cs typeface="Calibri"/>
              </a:rPr>
              <a:t>t</a:t>
            </a:r>
            <a:r>
              <a:rPr sz="6500" b="0" dirty="0">
                <a:latin typeface="Calibri"/>
                <a:cs typeface="Calibri"/>
              </a:rPr>
              <a:t>s</a:t>
            </a:r>
            <a:endParaRPr sz="65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0864" y="2125969"/>
            <a:ext cx="4114800" cy="4120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1283" y="2199132"/>
            <a:ext cx="4853940" cy="98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1283" y="3416808"/>
            <a:ext cx="4866132" cy="987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7340" y="1162978"/>
            <a:ext cx="5898515" cy="2932430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4000" spc="20" dirty="0">
                <a:latin typeface="Tahoma"/>
                <a:cs typeface="Tahoma"/>
              </a:rPr>
              <a:t>1.Higher</a:t>
            </a:r>
            <a:r>
              <a:rPr sz="4000" spc="-10" dirty="0">
                <a:latin typeface="Tahoma"/>
                <a:cs typeface="Tahoma"/>
              </a:rPr>
              <a:t> </a:t>
            </a:r>
            <a:r>
              <a:rPr sz="4000" spc="-5" dirty="0">
                <a:latin typeface="Tahoma"/>
                <a:cs typeface="Tahoma"/>
              </a:rPr>
              <a:t>Courts</a:t>
            </a:r>
            <a:endParaRPr sz="4000">
              <a:latin typeface="Tahoma"/>
              <a:cs typeface="Tahoma"/>
            </a:endParaRPr>
          </a:p>
          <a:p>
            <a:pPr marL="2120900" algn="ctr">
              <a:lnSpc>
                <a:spcPct val="100000"/>
              </a:lnSpc>
              <a:spcBef>
                <a:spcPts val="1380"/>
              </a:spcBef>
            </a:pPr>
            <a:r>
              <a:rPr sz="3600" spc="-10" dirty="0">
                <a:latin typeface="Calibri"/>
                <a:cs typeface="Calibri"/>
              </a:rPr>
              <a:t>Constitutional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Court</a:t>
            </a:r>
            <a:endParaRPr sz="3600">
              <a:latin typeface="Calibri"/>
              <a:cs typeface="Calibri"/>
            </a:endParaRPr>
          </a:p>
          <a:p>
            <a:pPr marL="2124710" algn="ctr">
              <a:lnSpc>
                <a:spcPct val="100000"/>
              </a:lnSpc>
              <a:spcBef>
                <a:spcPts val="1510"/>
              </a:spcBef>
            </a:pPr>
            <a:r>
              <a:rPr sz="1600" spc="-10" dirty="0">
                <a:latin typeface="Calibri"/>
                <a:cs typeface="Calibri"/>
              </a:rPr>
              <a:t>(highest </a:t>
            </a:r>
            <a:r>
              <a:rPr sz="1600" spc="-5" dirty="0">
                <a:latin typeface="Calibri"/>
                <a:cs typeface="Calibri"/>
              </a:rPr>
              <a:t>authority on all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matters)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Calibri"/>
              <a:cs typeface="Calibri"/>
            </a:endParaRPr>
          </a:p>
          <a:p>
            <a:pPr marL="2135505" algn="ctr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Supreme </a:t>
            </a:r>
            <a:r>
              <a:rPr sz="2800" spc="-10" dirty="0">
                <a:latin typeface="Calibri"/>
                <a:cs typeface="Calibri"/>
              </a:rPr>
              <a:t>Court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Appeal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1283" y="4710684"/>
            <a:ext cx="4904232" cy="987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20416" y="4938140"/>
            <a:ext cx="304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High Court </a:t>
            </a:r>
            <a:r>
              <a:rPr sz="2800" dirty="0">
                <a:latin typeface="Calibri"/>
                <a:cs typeface="Calibri"/>
              </a:rPr>
              <a:t>(14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seats)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02170" y="327345"/>
            <a:ext cx="2003633" cy="14551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14209" y="4828489"/>
            <a:ext cx="1482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ahoma"/>
                <a:cs typeface="Tahoma"/>
              </a:rPr>
              <a:t>&gt;R400 </a:t>
            </a:r>
            <a:r>
              <a:rPr sz="1800" dirty="0">
                <a:latin typeface="Tahoma"/>
                <a:cs typeface="Tahoma"/>
              </a:rPr>
              <a:t>000/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&gt;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16</a:t>
            </a:fld>
            <a:endParaRPr lang="uk-UA" dirty="0"/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35127" y="5445058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848"/>
    </mc:Choice>
    <mc:Fallback xmlns="">
      <p:transition spd="slow" advTm="31284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81000"/>
            <a:ext cx="8534400" cy="758825"/>
          </a:xfrm>
          <a:custGeom>
            <a:avLst/>
            <a:gdLst/>
            <a:ahLst/>
            <a:cxnLst/>
            <a:rect l="l" t="t" r="r" b="b"/>
            <a:pathLst>
              <a:path w="8534400" h="758825">
                <a:moveTo>
                  <a:pt x="0" y="758825"/>
                </a:moveTo>
                <a:lnTo>
                  <a:pt x="8534400" y="758825"/>
                </a:lnTo>
                <a:lnTo>
                  <a:pt x="8534400" y="0"/>
                </a:lnTo>
                <a:lnTo>
                  <a:pt x="0" y="0"/>
                </a:lnTo>
                <a:lnTo>
                  <a:pt x="0" y="758825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0241" y="199085"/>
            <a:ext cx="2223135" cy="1017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b="0" spc="-5" dirty="0">
                <a:latin typeface="Calibri"/>
                <a:cs typeface="Calibri"/>
              </a:rPr>
              <a:t>Courts</a:t>
            </a:r>
            <a:endParaRPr sz="6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11313"/>
            <a:ext cx="7452995" cy="267271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756285" indent="-744220">
              <a:lnSpc>
                <a:spcPct val="100000"/>
              </a:lnSpc>
              <a:spcBef>
                <a:spcPts val="565"/>
              </a:spcBef>
              <a:buAutoNum type="arabicPeriod" startAt="2"/>
              <a:tabLst>
                <a:tab pos="756285" algn="l"/>
                <a:tab pos="756920" algn="l"/>
              </a:tabLst>
            </a:pPr>
            <a:r>
              <a:rPr sz="4000" spc="-5" dirty="0">
                <a:latin typeface="Tahoma"/>
                <a:cs typeface="Tahoma"/>
              </a:rPr>
              <a:t>Lower</a:t>
            </a:r>
            <a:r>
              <a:rPr sz="4000" dirty="0">
                <a:latin typeface="Tahoma"/>
                <a:cs typeface="Tahoma"/>
              </a:rPr>
              <a:t> </a:t>
            </a:r>
            <a:r>
              <a:rPr sz="4000" spc="-5" dirty="0">
                <a:latin typeface="Tahoma"/>
                <a:cs typeface="Tahoma"/>
              </a:rPr>
              <a:t>Courts</a:t>
            </a:r>
            <a:endParaRPr sz="4000">
              <a:latin typeface="Tahoma"/>
              <a:cs typeface="Tahoma"/>
            </a:endParaRPr>
          </a:p>
          <a:p>
            <a:pPr marL="1029335" lvl="1" indent="-744855">
              <a:lnSpc>
                <a:spcPct val="100000"/>
              </a:lnSpc>
              <a:spcBef>
                <a:spcPts val="420"/>
              </a:spcBef>
              <a:buClr>
                <a:srgbClr val="C0504D"/>
              </a:buClr>
              <a:buAutoNum type="arabicPeriod"/>
              <a:tabLst>
                <a:tab pos="1029335" algn="l"/>
                <a:tab pos="1029969" algn="l"/>
              </a:tabLst>
            </a:pPr>
            <a:r>
              <a:rPr sz="3500" spc="-5" dirty="0">
                <a:latin typeface="Tahoma"/>
                <a:cs typeface="Tahoma"/>
              </a:rPr>
              <a:t>Magistrates</a:t>
            </a:r>
            <a:r>
              <a:rPr sz="3500" spc="5" dirty="0">
                <a:latin typeface="Tahoma"/>
                <a:cs typeface="Tahoma"/>
              </a:rPr>
              <a:t> </a:t>
            </a:r>
            <a:r>
              <a:rPr sz="3500" dirty="0">
                <a:latin typeface="Tahoma"/>
                <a:cs typeface="Tahoma"/>
              </a:rPr>
              <a:t>Courts</a:t>
            </a:r>
            <a:endParaRPr sz="3500">
              <a:latin typeface="Tahoma"/>
              <a:cs typeface="Tahoma"/>
            </a:endParaRPr>
          </a:p>
          <a:p>
            <a:pPr marL="1303655" lvl="2" indent="-742950">
              <a:lnSpc>
                <a:spcPct val="100000"/>
              </a:lnSpc>
              <a:spcBef>
                <a:spcPts val="295"/>
              </a:spcBef>
              <a:buFont typeface="Wingdings"/>
              <a:buChar char=""/>
              <a:tabLst>
                <a:tab pos="1303655" algn="l"/>
                <a:tab pos="1304290" algn="l"/>
              </a:tabLst>
            </a:pPr>
            <a:r>
              <a:rPr sz="2400" spc="-5" dirty="0">
                <a:latin typeface="Tahoma"/>
                <a:cs typeface="Tahoma"/>
              </a:rPr>
              <a:t>District Courts </a:t>
            </a:r>
            <a:r>
              <a:rPr sz="2400" dirty="0">
                <a:latin typeface="Tahoma"/>
                <a:cs typeface="Tahoma"/>
              </a:rPr>
              <a:t>&lt;R200 </a:t>
            </a:r>
            <a:r>
              <a:rPr sz="2400" spc="-5" dirty="0">
                <a:latin typeface="Tahoma"/>
                <a:cs typeface="Tahoma"/>
              </a:rPr>
              <a:t>000/ </a:t>
            </a:r>
            <a:r>
              <a:rPr sz="2400" dirty="0">
                <a:latin typeface="Tahoma"/>
                <a:cs typeface="Tahoma"/>
              </a:rPr>
              <a:t>&lt;R120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000/3yrs</a:t>
            </a:r>
            <a:endParaRPr sz="2400">
              <a:latin typeface="Tahoma"/>
              <a:cs typeface="Tahoma"/>
            </a:endParaRPr>
          </a:p>
          <a:p>
            <a:pPr marL="1303655" lvl="2" indent="-74295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1303655" algn="l"/>
                <a:tab pos="1304290" algn="l"/>
              </a:tabLst>
            </a:pPr>
            <a:r>
              <a:rPr sz="2400" spc="-10" dirty="0">
                <a:latin typeface="Tahoma"/>
                <a:cs typeface="Tahoma"/>
              </a:rPr>
              <a:t>Regional </a:t>
            </a:r>
            <a:r>
              <a:rPr sz="2400" dirty="0">
                <a:latin typeface="Tahoma"/>
                <a:cs typeface="Tahoma"/>
              </a:rPr>
              <a:t>Court &lt;R400 000/ &lt;R600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000/15yrs</a:t>
            </a:r>
            <a:endParaRPr sz="2400">
              <a:latin typeface="Tahoma"/>
              <a:cs typeface="Tahoma"/>
            </a:endParaRPr>
          </a:p>
          <a:p>
            <a:pPr marL="1029335" lvl="1" indent="-744855">
              <a:lnSpc>
                <a:spcPct val="100000"/>
              </a:lnSpc>
              <a:spcBef>
                <a:spcPts val="415"/>
              </a:spcBef>
              <a:buClr>
                <a:srgbClr val="C0504D"/>
              </a:buClr>
              <a:buAutoNum type="arabicPeriod"/>
              <a:tabLst>
                <a:tab pos="1029335" algn="l"/>
                <a:tab pos="1029969" algn="l"/>
              </a:tabLst>
            </a:pPr>
            <a:r>
              <a:rPr sz="3500" dirty="0">
                <a:latin typeface="Tahoma"/>
                <a:cs typeface="Tahoma"/>
              </a:rPr>
              <a:t>Small Claims</a:t>
            </a:r>
            <a:r>
              <a:rPr sz="3500" spc="-30" dirty="0">
                <a:latin typeface="Tahoma"/>
                <a:cs typeface="Tahoma"/>
              </a:rPr>
              <a:t> </a:t>
            </a:r>
            <a:r>
              <a:rPr sz="3500" dirty="0">
                <a:latin typeface="Tahoma"/>
                <a:cs typeface="Tahoma"/>
              </a:rPr>
              <a:t>Court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1436" y="4159377"/>
            <a:ext cx="2842895" cy="93154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15"/>
              </a:spcBef>
              <a:tabLst>
                <a:tab pos="743585" algn="l"/>
              </a:tabLst>
            </a:pPr>
            <a:r>
              <a:rPr sz="1800" dirty="0">
                <a:latin typeface="Arial"/>
                <a:cs typeface="Arial"/>
              </a:rPr>
              <a:t>–	</a:t>
            </a:r>
            <a:r>
              <a:rPr lang="en-ZA" sz="1800" dirty="0">
                <a:latin typeface="Arial"/>
                <a:cs typeface="Arial"/>
              </a:rPr>
              <a:t>R20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000</a:t>
            </a:r>
          </a:p>
          <a:p>
            <a:pPr marL="743585" indent="-744220">
              <a:lnSpc>
                <a:spcPct val="100000"/>
              </a:lnSpc>
              <a:spcBef>
                <a:spcPts val="215"/>
              </a:spcBef>
              <a:buFont typeface="Arial"/>
              <a:buChar char="–"/>
              <a:tabLst>
                <a:tab pos="743585" algn="l"/>
                <a:tab pos="744220" algn="l"/>
              </a:tabLst>
            </a:pPr>
            <a:r>
              <a:rPr sz="1800" spc="-5" dirty="0">
                <a:latin typeface="Tahoma"/>
                <a:cs typeface="Tahoma"/>
              </a:rPr>
              <a:t>No </a:t>
            </a:r>
            <a:r>
              <a:rPr sz="1800" dirty="0">
                <a:latin typeface="Tahoma"/>
                <a:cs typeface="Tahoma"/>
              </a:rPr>
              <a:t>legal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rep</a:t>
            </a:r>
            <a:endParaRPr sz="1800" dirty="0">
              <a:latin typeface="Tahoma"/>
              <a:cs typeface="Tahoma"/>
            </a:endParaRPr>
          </a:p>
          <a:p>
            <a:pPr marL="743585" indent="-744220">
              <a:lnSpc>
                <a:spcPct val="100000"/>
              </a:lnSpc>
              <a:spcBef>
                <a:spcPts val="220"/>
              </a:spcBef>
              <a:buFont typeface="Arial"/>
              <a:buChar char="–"/>
              <a:tabLst>
                <a:tab pos="743585" algn="l"/>
                <a:tab pos="744220" algn="l"/>
              </a:tabLst>
            </a:pPr>
            <a:r>
              <a:rPr sz="1800" spc="-5" dirty="0">
                <a:latin typeface="Tahoma"/>
                <a:cs typeface="Tahoma"/>
              </a:rPr>
              <a:t>Only </a:t>
            </a:r>
            <a:r>
              <a:rPr sz="1800" spc="-10" dirty="0">
                <a:latin typeface="Tahoma"/>
                <a:cs typeface="Tahoma"/>
              </a:rPr>
              <a:t>natural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persons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6972" y="4290464"/>
            <a:ext cx="1801495" cy="1316355"/>
          </a:xfrm>
          <a:custGeom>
            <a:avLst/>
            <a:gdLst/>
            <a:ahLst/>
            <a:cxnLst/>
            <a:rect l="l" t="t" r="r" b="b"/>
            <a:pathLst>
              <a:path w="1801495" h="1316354">
                <a:moveTo>
                  <a:pt x="111941" y="0"/>
                </a:moveTo>
                <a:lnTo>
                  <a:pt x="0" y="1315942"/>
                </a:lnTo>
                <a:lnTo>
                  <a:pt x="1801212" y="1026767"/>
                </a:lnTo>
                <a:lnTo>
                  <a:pt x="1801212" y="30567"/>
                </a:lnTo>
                <a:lnTo>
                  <a:pt x="111941" y="0"/>
                </a:lnTo>
                <a:close/>
              </a:path>
            </a:pathLst>
          </a:custGeom>
          <a:solidFill>
            <a:srgbClr val="ECE8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5998" y="4700649"/>
            <a:ext cx="992505" cy="578485"/>
          </a:xfrm>
          <a:custGeom>
            <a:avLst/>
            <a:gdLst/>
            <a:ahLst/>
            <a:cxnLst/>
            <a:rect l="l" t="t" r="r" b="b"/>
            <a:pathLst>
              <a:path w="992504" h="578485">
                <a:moveTo>
                  <a:pt x="68656" y="211497"/>
                </a:moveTo>
                <a:lnTo>
                  <a:pt x="17807" y="228072"/>
                </a:lnTo>
                <a:lnTo>
                  <a:pt x="0" y="466262"/>
                </a:lnTo>
                <a:lnTo>
                  <a:pt x="503763" y="565628"/>
                </a:lnTo>
                <a:lnTo>
                  <a:pt x="992187" y="578361"/>
                </a:lnTo>
                <a:lnTo>
                  <a:pt x="992187" y="296849"/>
                </a:lnTo>
                <a:lnTo>
                  <a:pt x="235361" y="296849"/>
                </a:lnTo>
                <a:lnTo>
                  <a:pt x="150077" y="240773"/>
                </a:lnTo>
                <a:lnTo>
                  <a:pt x="68656" y="211497"/>
                </a:lnTo>
                <a:close/>
              </a:path>
              <a:path w="992504" h="578485">
                <a:moveTo>
                  <a:pt x="405821" y="0"/>
                </a:moveTo>
                <a:lnTo>
                  <a:pt x="363769" y="11516"/>
                </a:lnTo>
                <a:lnTo>
                  <a:pt x="353685" y="52201"/>
                </a:lnTo>
                <a:lnTo>
                  <a:pt x="352398" y="77710"/>
                </a:lnTo>
                <a:lnTo>
                  <a:pt x="276018" y="169412"/>
                </a:lnTo>
                <a:lnTo>
                  <a:pt x="235361" y="296849"/>
                </a:lnTo>
                <a:lnTo>
                  <a:pt x="992187" y="296849"/>
                </a:lnTo>
                <a:lnTo>
                  <a:pt x="992187" y="294266"/>
                </a:lnTo>
                <a:lnTo>
                  <a:pt x="989612" y="292974"/>
                </a:lnTo>
                <a:lnTo>
                  <a:pt x="983283" y="287915"/>
                </a:lnTo>
                <a:lnTo>
                  <a:pt x="973092" y="277690"/>
                </a:lnTo>
                <a:lnTo>
                  <a:pt x="960433" y="262407"/>
                </a:lnTo>
                <a:lnTo>
                  <a:pt x="955284" y="257348"/>
                </a:lnTo>
                <a:lnTo>
                  <a:pt x="952817" y="253473"/>
                </a:lnTo>
                <a:lnTo>
                  <a:pt x="948955" y="248414"/>
                </a:lnTo>
                <a:lnTo>
                  <a:pt x="947668" y="243356"/>
                </a:lnTo>
                <a:lnTo>
                  <a:pt x="943913" y="235714"/>
                </a:lnTo>
                <a:lnTo>
                  <a:pt x="942626" y="228072"/>
                </a:lnTo>
                <a:lnTo>
                  <a:pt x="942626" y="212788"/>
                </a:lnTo>
                <a:lnTo>
                  <a:pt x="943913" y="212788"/>
                </a:lnTo>
                <a:lnTo>
                  <a:pt x="939796" y="208913"/>
                </a:lnTo>
                <a:lnTo>
                  <a:pt x="549570" y="208913"/>
                </a:lnTo>
                <a:lnTo>
                  <a:pt x="546995" y="207622"/>
                </a:lnTo>
                <a:lnTo>
                  <a:pt x="539379" y="202563"/>
                </a:lnTo>
                <a:lnTo>
                  <a:pt x="534229" y="199980"/>
                </a:lnTo>
                <a:lnTo>
                  <a:pt x="530475" y="197504"/>
                </a:lnTo>
                <a:lnTo>
                  <a:pt x="525326" y="192338"/>
                </a:lnTo>
                <a:lnTo>
                  <a:pt x="520284" y="189863"/>
                </a:lnTo>
                <a:lnTo>
                  <a:pt x="512667" y="184696"/>
                </a:lnTo>
                <a:lnTo>
                  <a:pt x="507518" y="179638"/>
                </a:lnTo>
                <a:lnTo>
                  <a:pt x="501189" y="173287"/>
                </a:lnTo>
                <a:lnTo>
                  <a:pt x="496147" y="169412"/>
                </a:lnTo>
                <a:lnTo>
                  <a:pt x="490998" y="163062"/>
                </a:lnTo>
                <a:lnTo>
                  <a:pt x="485956" y="158003"/>
                </a:lnTo>
                <a:lnTo>
                  <a:pt x="480806" y="151653"/>
                </a:lnTo>
                <a:lnTo>
                  <a:pt x="478339" y="146487"/>
                </a:lnTo>
                <a:lnTo>
                  <a:pt x="474477" y="138845"/>
                </a:lnTo>
                <a:lnTo>
                  <a:pt x="473190" y="132495"/>
                </a:lnTo>
                <a:lnTo>
                  <a:pt x="471903" y="124853"/>
                </a:lnTo>
                <a:lnTo>
                  <a:pt x="471903" y="113444"/>
                </a:lnTo>
                <a:lnTo>
                  <a:pt x="473190" y="106986"/>
                </a:lnTo>
                <a:lnTo>
                  <a:pt x="474477" y="101927"/>
                </a:lnTo>
                <a:lnTo>
                  <a:pt x="477052" y="96868"/>
                </a:lnTo>
                <a:lnTo>
                  <a:pt x="477052" y="91702"/>
                </a:lnTo>
                <a:lnTo>
                  <a:pt x="479519" y="86643"/>
                </a:lnTo>
                <a:lnTo>
                  <a:pt x="480806" y="82876"/>
                </a:lnTo>
                <a:lnTo>
                  <a:pt x="483381" y="80293"/>
                </a:lnTo>
                <a:lnTo>
                  <a:pt x="485956" y="75234"/>
                </a:lnTo>
                <a:lnTo>
                  <a:pt x="487243" y="73943"/>
                </a:lnTo>
                <a:lnTo>
                  <a:pt x="473096" y="29275"/>
                </a:lnTo>
                <a:lnTo>
                  <a:pt x="456670" y="29275"/>
                </a:lnTo>
                <a:lnTo>
                  <a:pt x="405821" y="0"/>
                </a:lnTo>
                <a:close/>
              </a:path>
              <a:path w="992504" h="578485">
                <a:moveTo>
                  <a:pt x="791260" y="19158"/>
                </a:moveTo>
                <a:lnTo>
                  <a:pt x="744167" y="90518"/>
                </a:lnTo>
                <a:lnTo>
                  <a:pt x="660170" y="114628"/>
                </a:lnTo>
                <a:lnTo>
                  <a:pt x="670361" y="149070"/>
                </a:lnTo>
                <a:lnTo>
                  <a:pt x="549570" y="208913"/>
                </a:lnTo>
                <a:lnTo>
                  <a:pt x="939796" y="208913"/>
                </a:lnTo>
                <a:lnTo>
                  <a:pt x="900574" y="171996"/>
                </a:lnTo>
                <a:lnTo>
                  <a:pt x="900689" y="132495"/>
                </a:lnTo>
                <a:lnTo>
                  <a:pt x="904436" y="90518"/>
                </a:lnTo>
                <a:lnTo>
                  <a:pt x="851013" y="29275"/>
                </a:lnTo>
                <a:lnTo>
                  <a:pt x="824301" y="28091"/>
                </a:lnTo>
                <a:lnTo>
                  <a:pt x="791260" y="19158"/>
                </a:lnTo>
                <a:close/>
              </a:path>
              <a:path w="992504" h="578485">
                <a:moveTo>
                  <a:pt x="471903" y="25508"/>
                </a:moveTo>
                <a:lnTo>
                  <a:pt x="456670" y="29275"/>
                </a:lnTo>
                <a:lnTo>
                  <a:pt x="473096" y="29275"/>
                </a:lnTo>
                <a:lnTo>
                  <a:pt x="471903" y="25508"/>
                </a:lnTo>
                <a:close/>
              </a:path>
            </a:pathLst>
          </a:custGeom>
          <a:solidFill>
            <a:srgbClr val="C8C6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1200" y="5614048"/>
            <a:ext cx="1337310" cy="393700"/>
          </a:xfrm>
          <a:custGeom>
            <a:avLst/>
            <a:gdLst/>
            <a:ahLst/>
            <a:cxnLst/>
            <a:rect l="l" t="t" r="r" b="b"/>
            <a:pathLst>
              <a:path w="1337309" h="393700">
                <a:moveTo>
                  <a:pt x="714891" y="0"/>
                </a:moveTo>
                <a:lnTo>
                  <a:pt x="0" y="131203"/>
                </a:lnTo>
                <a:lnTo>
                  <a:pt x="0" y="202542"/>
                </a:lnTo>
                <a:lnTo>
                  <a:pt x="1096458" y="393632"/>
                </a:lnTo>
                <a:lnTo>
                  <a:pt x="1336969" y="95534"/>
                </a:lnTo>
                <a:lnTo>
                  <a:pt x="714891" y="0"/>
                </a:lnTo>
                <a:close/>
              </a:path>
            </a:pathLst>
          </a:custGeom>
          <a:solidFill>
            <a:srgbClr val="C2D5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8319" y="5629332"/>
            <a:ext cx="873125" cy="259079"/>
          </a:xfrm>
          <a:custGeom>
            <a:avLst/>
            <a:gdLst/>
            <a:ahLst/>
            <a:cxnLst/>
            <a:rect l="l" t="t" r="r" b="b"/>
            <a:pathLst>
              <a:path w="873125" h="259079">
                <a:moveTo>
                  <a:pt x="143748" y="0"/>
                </a:moveTo>
                <a:lnTo>
                  <a:pt x="7637" y="0"/>
                </a:lnTo>
                <a:lnTo>
                  <a:pt x="0" y="33118"/>
                </a:lnTo>
                <a:lnTo>
                  <a:pt x="373982" y="82801"/>
                </a:lnTo>
                <a:lnTo>
                  <a:pt x="189544" y="109558"/>
                </a:lnTo>
                <a:lnTo>
                  <a:pt x="225159" y="152869"/>
                </a:lnTo>
                <a:lnTo>
                  <a:pt x="284944" y="179616"/>
                </a:lnTo>
                <a:lnTo>
                  <a:pt x="248052" y="208913"/>
                </a:lnTo>
                <a:lnTo>
                  <a:pt x="657606" y="258596"/>
                </a:lnTo>
                <a:lnTo>
                  <a:pt x="872586" y="53503"/>
                </a:lnTo>
                <a:lnTo>
                  <a:pt x="143748" y="0"/>
                </a:lnTo>
                <a:close/>
              </a:path>
            </a:pathLst>
          </a:custGeom>
          <a:solidFill>
            <a:srgbClr val="899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91200" y="4312098"/>
            <a:ext cx="803275" cy="1442085"/>
          </a:xfrm>
          <a:custGeom>
            <a:avLst/>
            <a:gdLst/>
            <a:ahLst/>
            <a:cxnLst/>
            <a:rect l="l" t="t" r="r" b="b"/>
            <a:pathLst>
              <a:path w="803275" h="1442085">
                <a:moveTo>
                  <a:pt x="0" y="0"/>
                </a:moveTo>
                <a:lnTo>
                  <a:pt x="0" y="1442076"/>
                </a:lnTo>
                <a:lnTo>
                  <a:pt x="658926" y="1337619"/>
                </a:lnTo>
                <a:lnTo>
                  <a:pt x="770938" y="1337619"/>
                </a:lnTo>
                <a:lnTo>
                  <a:pt x="802664" y="197504"/>
                </a:lnTo>
                <a:lnTo>
                  <a:pt x="0" y="0"/>
                </a:lnTo>
                <a:close/>
              </a:path>
              <a:path w="803275" h="1442085">
                <a:moveTo>
                  <a:pt x="770938" y="1337619"/>
                </a:moveTo>
                <a:lnTo>
                  <a:pt x="658926" y="1337619"/>
                </a:lnTo>
                <a:lnTo>
                  <a:pt x="770867" y="1340159"/>
                </a:lnTo>
                <a:lnTo>
                  <a:pt x="770938" y="1337619"/>
                </a:lnTo>
                <a:close/>
              </a:path>
            </a:pathLst>
          </a:custGeom>
          <a:solidFill>
            <a:srgbClr val="DBDE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91200" y="5593662"/>
            <a:ext cx="765810" cy="179705"/>
          </a:xfrm>
          <a:custGeom>
            <a:avLst/>
            <a:gdLst/>
            <a:ahLst/>
            <a:cxnLst/>
            <a:rect l="l" t="t" r="r" b="b"/>
            <a:pathLst>
              <a:path w="765809" h="179704">
                <a:moveTo>
                  <a:pt x="695818" y="0"/>
                </a:moveTo>
                <a:lnTo>
                  <a:pt x="0" y="113379"/>
                </a:lnTo>
                <a:lnTo>
                  <a:pt x="0" y="179616"/>
                </a:lnTo>
                <a:lnTo>
                  <a:pt x="657649" y="53503"/>
                </a:lnTo>
                <a:lnTo>
                  <a:pt x="755239" y="53503"/>
                </a:lnTo>
                <a:lnTo>
                  <a:pt x="765772" y="16564"/>
                </a:lnTo>
                <a:lnTo>
                  <a:pt x="695818" y="0"/>
                </a:lnTo>
                <a:close/>
              </a:path>
              <a:path w="765809" h="179704">
                <a:moveTo>
                  <a:pt x="755239" y="53503"/>
                </a:moveTo>
                <a:lnTo>
                  <a:pt x="657649" y="53503"/>
                </a:lnTo>
                <a:lnTo>
                  <a:pt x="753060" y="61145"/>
                </a:lnTo>
                <a:lnTo>
                  <a:pt x="755239" y="53503"/>
                </a:lnTo>
                <a:close/>
              </a:path>
            </a:pathLst>
          </a:custGeom>
          <a:solidFill>
            <a:srgbClr val="4F4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1200" y="4290464"/>
            <a:ext cx="2567305" cy="1089660"/>
          </a:xfrm>
          <a:custGeom>
            <a:avLst/>
            <a:gdLst/>
            <a:ahLst/>
            <a:cxnLst/>
            <a:rect l="l" t="t" r="r" b="b"/>
            <a:pathLst>
              <a:path w="2567304" h="1089660">
                <a:moveTo>
                  <a:pt x="703445" y="319775"/>
                </a:moveTo>
                <a:lnTo>
                  <a:pt x="685637" y="350342"/>
                </a:lnTo>
                <a:lnTo>
                  <a:pt x="770867" y="498121"/>
                </a:lnTo>
                <a:lnTo>
                  <a:pt x="754326" y="1038230"/>
                </a:lnTo>
                <a:lnTo>
                  <a:pt x="781037" y="1089194"/>
                </a:lnTo>
                <a:lnTo>
                  <a:pt x="824290" y="442045"/>
                </a:lnTo>
                <a:lnTo>
                  <a:pt x="1149988" y="425469"/>
                </a:lnTo>
                <a:lnTo>
                  <a:pt x="1208557" y="356692"/>
                </a:lnTo>
                <a:lnTo>
                  <a:pt x="773410" y="356692"/>
                </a:lnTo>
                <a:lnTo>
                  <a:pt x="703445" y="319775"/>
                </a:lnTo>
                <a:close/>
              </a:path>
              <a:path w="2567304" h="1089660">
                <a:moveTo>
                  <a:pt x="2566985" y="149070"/>
                </a:moveTo>
                <a:lnTo>
                  <a:pt x="2059466" y="149070"/>
                </a:lnTo>
                <a:lnTo>
                  <a:pt x="2566985" y="496829"/>
                </a:lnTo>
                <a:lnTo>
                  <a:pt x="2566985" y="149070"/>
                </a:lnTo>
                <a:close/>
              </a:path>
              <a:path w="2567304" h="1089660">
                <a:moveTo>
                  <a:pt x="2566985" y="0"/>
                </a:moveTo>
                <a:lnTo>
                  <a:pt x="0" y="0"/>
                </a:lnTo>
                <a:lnTo>
                  <a:pt x="0" y="75234"/>
                </a:lnTo>
                <a:lnTo>
                  <a:pt x="775952" y="244647"/>
                </a:lnTo>
                <a:lnTo>
                  <a:pt x="773410" y="356692"/>
                </a:lnTo>
                <a:lnTo>
                  <a:pt x="1208557" y="356692"/>
                </a:lnTo>
                <a:lnTo>
                  <a:pt x="1342011" y="199980"/>
                </a:lnTo>
                <a:lnTo>
                  <a:pt x="2059466" y="149070"/>
                </a:lnTo>
                <a:lnTo>
                  <a:pt x="2566985" y="149070"/>
                </a:lnTo>
                <a:lnTo>
                  <a:pt x="2566985" y="0"/>
                </a:lnTo>
                <a:close/>
              </a:path>
            </a:pathLst>
          </a:custGeom>
          <a:solidFill>
            <a:srgbClr val="ACA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44260" y="4405091"/>
            <a:ext cx="455930" cy="1289685"/>
          </a:xfrm>
          <a:custGeom>
            <a:avLst/>
            <a:gdLst/>
            <a:ahLst/>
            <a:cxnLst/>
            <a:rect l="l" t="t" r="r" b="b"/>
            <a:pathLst>
              <a:path w="455929" h="1289685">
                <a:moveTo>
                  <a:pt x="455393" y="0"/>
                </a:moveTo>
                <a:lnTo>
                  <a:pt x="43242" y="33150"/>
                </a:lnTo>
                <a:lnTo>
                  <a:pt x="0" y="1245895"/>
                </a:lnTo>
                <a:lnTo>
                  <a:pt x="413448" y="1289206"/>
                </a:lnTo>
                <a:lnTo>
                  <a:pt x="455393" y="0"/>
                </a:lnTo>
                <a:close/>
              </a:path>
            </a:pathLst>
          </a:custGeom>
          <a:solidFill>
            <a:srgbClr val="4F4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1637" y="4731217"/>
            <a:ext cx="249554" cy="501015"/>
          </a:xfrm>
          <a:custGeom>
            <a:avLst/>
            <a:gdLst/>
            <a:ahLst/>
            <a:cxnLst/>
            <a:rect l="l" t="t" r="r" b="b"/>
            <a:pathLst>
              <a:path w="249554" h="501014">
                <a:moveTo>
                  <a:pt x="249360" y="0"/>
                </a:moveTo>
                <a:lnTo>
                  <a:pt x="19084" y="13992"/>
                </a:lnTo>
                <a:lnTo>
                  <a:pt x="0" y="495570"/>
                </a:lnTo>
                <a:lnTo>
                  <a:pt x="234020" y="500661"/>
                </a:lnTo>
                <a:lnTo>
                  <a:pt x="249360" y="0"/>
                </a:lnTo>
                <a:close/>
              </a:path>
            </a:pathLst>
          </a:custGeom>
          <a:solidFill>
            <a:srgbClr val="C8D3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18033" y="5263727"/>
            <a:ext cx="56515" cy="158115"/>
          </a:xfrm>
          <a:custGeom>
            <a:avLst/>
            <a:gdLst/>
            <a:ahLst/>
            <a:cxnLst/>
            <a:rect l="l" t="t" r="r" b="b"/>
            <a:pathLst>
              <a:path w="56515" h="158114">
                <a:moveTo>
                  <a:pt x="19084" y="0"/>
                </a:moveTo>
                <a:lnTo>
                  <a:pt x="16541" y="43311"/>
                </a:lnTo>
                <a:lnTo>
                  <a:pt x="7637" y="43311"/>
                </a:lnTo>
                <a:lnTo>
                  <a:pt x="5084" y="45862"/>
                </a:lnTo>
                <a:lnTo>
                  <a:pt x="2542" y="49682"/>
                </a:lnTo>
                <a:lnTo>
                  <a:pt x="0" y="56054"/>
                </a:lnTo>
                <a:lnTo>
                  <a:pt x="0" y="73889"/>
                </a:lnTo>
                <a:lnTo>
                  <a:pt x="2542" y="77710"/>
                </a:lnTo>
                <a:lnTo>
                  <a:pt x="6361" y="78980"/>
                </a:lnTo>
                <a:lnTo>
                  <a:pt x="10180" y="81531"/>
                </a:lnTo>
                <a:lnTo>
                  <a:pt x="16541" y="99365"/>
                </a:lnTo>
                <a:lnTo>
                  <a:pt x="16541" y="149048"/>
                </a:lnTo>
                <a:lnTo>
                  <a:pt x="53422" y="157960"/>
                </a:lnTo>
                <a:lnTo>
                  <a:pt x="55976" y="6371"/>
                </a:lnTo>
                <a:lnTo>
                  <a:pt x="19084" y="0"/>
                </a:lnTo>
                <a:close/>
              </a:path>
            </a:pathLst>
          </a:custGeom>
          <a:solidFill>
            <a:srgbClr val="9391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1852" y="5314680"/>
            <a:ext cx="24765" cy="23495"/>
          </a:xfrm>
          <a:custGeom>
            <a:avLst/>
            <a:gdLst/>
            <a:ahLst/>
            <a:cxnLst/>
            <a:rect l="l" t="t" r="r" b="b"/>
            <a:pathLst>
              <a:path w="24765" h="23495">
                <a:moveTo>
                  <a:pt x="15265" y="0"/>
                </a:moveTo>
                <a:lnTo>
                  <a:pt x="7627" y="0"/>
                </a:lnTo>
                <a:lnTo>
                  <a:pt x="3818" y="1280"/>
                </a:lnTo>
                <a:lnTo>
                  <a:pt x="0" y="10192"/>
                </a:lnTo>
                <a:lnTo>
                  <a:pt x="10180" y="10192"/>
                </a:lnTo>
                <a:lnTo>
                  <a:pt x="22892" y="22936"/>
                </a:lnTo>
                <a:lnTo>
                  <a:pt x="24169" y="14013"/>
                </a:lnTo>
                <a:lnTo>
                  <a:pt x="22892" y="11473"/>
                </a:lnTo>
                <a:lnTo>
                  <a:pt x="20350" y="7652"/>
                </a:lnTo>
                <a:lnTo>
                  <a:pt x="17807" y="2550"/>
                </a:lnTo>
                <a:lnTo>
                  <a:pt x="15265" y="0"/>
                </a:lnTo>
                <a:close/>
              </a:path>
            </a:pathLst>
          </a:custGeom>
          <a:solidFill>
            <a:srgbClr val="D1D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2202" y="5273920"/>
            <a:ext cx="24765" cy="70485"/>
          </a:xfrm>
          <a:custGeom>
            <a:avLst/>
            <a:gdLst/>
            <a:ahLst/>
            <a:cxnLst/>
            <a:rect l="l" t="t" r="r" b="b"/>
            <a:pathLst>
              <a:path w="24765" h="70485">
                <a:moveTo>
                  <a:pt x="2542" y="0"/>
                </a:moveTo>
                <a:lnTo>
                  <a:pt x="0" y="33118"/>
                </a:lnTo>
                <a:lnTo>
                  <a:pt x="12722" y="45862"/>
                </a:lnTo>
                <a:lnTo>
                  <a:pt x="12722" y="58594"/>
                </a:lnTo>
                <a:lnTo>
                  <a:pt x="22903" y="70068"/>
                </a:lnTo>
                <a:lnTo>
                  <a:pt x="24169" y="2550"/>
                </a:lnTo>
                <a:lnTo>
                  <a:pt x="2542" y="0"/>
                </a:lnTo>
                <a:close/>
              </a:path>
            </a:pathLst>
          </a:custGeom>
          <a:solidFill>
            <a:srgbClr val="D1D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39659" y="5370735"/>
            <a:ext cx="26034" cy="40005"/>
          </a:xfrm>
          <a:custGeom>
            <a:avLst/>
            <a:gdLst/>
            <a:ahLst/>
            <a:cxnLst/>
            <a:rect l="l" t="t" r="r" b="b"/>
            <a:pathLst>
              <a:path w="26034" h="40004">
                <a:moveTo>
                  <a:pt x="0" y="0"/>
                </a:moveTo>
                <a:lnTo>
                  <a:pt x="2542" y="35669"/>
                </a:lnTo>
                <a:lnTo>
                  <a:pt x="24169" y="39490"/>
                </a:lnTo>
                <a:lnTo>
                  <a:pt x="25445" y="14013"/>
                </a:lnTo>
                <a:lnTo>
                  <a:pt x="13988" y="14013"/>
                </a:lnTo>
                <a:lnTo>
                  <a:pt x="0" y="0"/>
                </a:lnTo>
                <a:close/>
              </a:path>
            </a:pathLst>
          </a:custGeom>
          <a:solidFill>
            <a:srgbClr val="D1D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2948" y="4517244"/>
            <a:ext cx="362585" cy="173355"/>
          </a:xfrm>
          <a:custGeom>
            <a:avLst/>
            <a:gdLst/>
            <a:ahLst/>
            <a:cxnLst/>
            <a:rect l="l" t="t" r="r" b="b"/>
            <a:pathLst>
              <a:path w="362584" h="173354">
                <a:moveTo>
                  <a:pt x="287475" y="0"/>
                </a:moveTo>
                <a:lnTo>
                  <a:pt x="21626" y="24217"/>
                </a:lnTo>
                <a:lnTo>
                  <a:pt x="0" y="71360"/>
                </a:lnTo>
                <a:lnTo>
                  <a:pt x="3818" y="75127"/>
                </a:lnTo>
                <a:lnTo>
                  <a:pt x="7627" y="79001"/>
                </a:lnTo>
                <a:lnTo>
                  <a:pt x="27988" y="99344"/>
                </a:lnTo>
                <a:lnTo>
                  <a:pt x="36891" y="106986"/>
                </a:lnTo>
                <a:lnTo>
                  <a:pt x="44519" y="117211"/>
                </a:lnTo>
                <a:lnTo>
                  <a:pt x="53422" y="126144"/>
                </a:lnTo>
                <a:lnTo>
                  <a:pt x="61060" y="134970"/>
                </a:lnTo>
                <a:lnTo>
                  <a:pt x="68688" y="142720"/>
                </a:lnTo>
                <a:lnTo>
                  <a:pt x="76326" y="151546"/>
                </a:lnTo>
                <a:lnTo>
                  <a:pt x="81411" y="158003"/>
                </a:lnTo>
                <a:lnTo>
                  <a:pt x="86495" y="164354"/>
                </a:lnTo>
                <a:lnTo>
                  <a:pt x="89038" y="169412"/>
                </a:lnTo>
                <a:lnTo>
                  <a:pt x="90314" y="173287"/>
                </a:lnTo>
                <a:lnTo>
                  <a:pt x="348515" y="150362"/>
                </a:lnTo>
                <a:lnTo>
                  <a:pt x="362568" y="114628"/>
                </a:lnTo>
                <a:lnTo>
                  <a:pt x="287475" y="0"/>
                </a:lnTo>
                <a:close/>
              </a:path>
            </a:pathLst>
          </a:custGeom>
          <a:solidFill>
            <a:srgbClr val="4F4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5671" y="4573321"/>
            <a:ext cx="302895" cy="106045"/>
          </a:xfrm>
          <a:custGeom>
            <a:avLst/>
            <a:gdLst/>
            <a:ahLst/>
            <a:cxnLst/>
            <a:rect l="l" t="t" r="r" b="b"/>
            <a:pathLst>
              <a:path w="302895" h="106045">
                <a:moveTo>
                  <a:pt x="227691" y="0"/>
                </a:moveTo>
                <a:lnTo>
                  <a:pt x="0" y="17759"/>
                </a:lnTo>
                <a:lnTo>
                  <a:pt x="73773" y="105694"/>
                </a:lnTo>
                <a:lnTo>
                  <a:pt x="302751" y="81477"/>
                </a:lnTo>
                <a:lnTo>
                  <a:pt x="227691" y="0"/>
                </a:lnTo>
                <a:close/>
              </a:path>
            </a:pathLst>
          </a:custGeom>
          <a:solidFill>
            <a:srgbClr val="A6BE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09129" y="4531236"/>
            <a:ext cx="306705" cy="61594"/>
          </a:xfrm>
          <a:custGeom>
            <a:avLst/>
            <a:gdLst/>
            <a:ahLst/>
            <a:cxnLst/>
            <a:rect l="l" t="t" r="r" b="b"/>
            <a:pathLst>
              <a:path w="306704" h="61595">
                <a:moveTo>
                  <a:pt x="284243" y="24217"/>
                </a:moveTo>
                <a:lnTo>
                  <a:pt x="259541" y="24217"/>
                </a:lnTo>
                <a:lnTo>
                  <a:pt x="306527" y="61135"/>
                </a:lnTo>
                <a:lnTo>
                  <a:pt x="284243" y="24217"/>
                </a:lnTo>
                <a:close/>
              </a:path>
              <a:path w="306704" h="61595">
                <a:moveTo>
                  <a:pt x="269625" y="0"/>
                </a:moveTo>
                <a:lnTo>
                  <a:pt x="6361" y="27984"/>
                </a:lnTo>
                <a:lnTo>
                  <a:pt x="0" y="48434"/>
                </a:lnTo>
                <a:lnTo>
                  <a:pt x="259541" y="24217"/>
                </a:lnTo>
                <a:lnTo>
                  <a:pt x="284243" y="24217"/>
                </a:lnTo>
                <a:lnTo>
                  <a:pt x="269625" y="0"/>
                </a:lnTo>
                <a:close/>
              </a:path>
            </a:pathLst>
          </a:custGeom>
          <a:solidFill>
            <a:srgbClr val="AB7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56202" y="4584730"/>
            <a:ext cx="255904" cy="83185"/>
          </a:xfrm>
          <a:custGeom>
            <a:avLst/>
            <a:gdLst/>
            <a:ahLst/>
            <a:cxnLst/>
            <a:rect l="l" t="t" r="r" b="b"/>
            <a:pathLst>
              <a:path w="255904" h="83185">
                <a:moveTo>
                  <a:pt x="30519" y="0"/>
                </a:moveTo>
                <a:lnTo>
                  <a:pt x="0" y="6350"/>
                </a:lnTo>
                <a:lnTo>
                  <a:pt x="55965" y="82876"/>
                </a:lnTo>
                <a:lnTo>
                  <a:pt x="255700" y="70068"/>
                </a:lnTo>
                <a:lnTo>
                  <a:pt x="216269" y="58659"/>
                </a:lnTo>
                <a:lnTo>
                  <a:pt x="81411" y="58659"/>
                </a:lnTo>
                <a:lnTo>
                  <a:pt x="30519" y="0"/>
                </a:lnTo>
                <a:close/>
              </a:path>
              <a:path w="255904" h="83185">
                <a:moveTo>
                  <a:pt x="207341" y="56076"/>
                </a:moveTo>
                <a:lnTo>
                  <a:pt x="81411" y="58659"/>
                </a:lnTo>
                <a:lnTo>
                  <a:pt x="216269" y="58659"/>
                </a:lnTo>
                <a:lnTo>
                  <a:pt x="207341" y="56076"/>
                </a:lnTo>
                <a:close/>
              </a:path>
            </a:pathLst>
          </a:custGeom>
          <a:solidFill>
            <a:srgbClr val="757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33793" y="4541461"/>
            <a:ext cx="135255" cy="27305"/>
          </a:xfrm>
          <a:custGeom>
            <a:avLst/>
            <a:gdLst/>
            <a:ahLst/>
            <a:cxnLst/>
            <a:rect l="l" t="t" r="r" b="b"/>
            <a:pathLst>
              <a:path w="135254" h="27304">
                <a:moveTo>
                  <a:pt x="134876" y="0"/>
                </a:moveTo>
                <a:lnTo>
                  <a:pt x="76326" y="6350"/>
                </a:lnTo>
                <a:lnTo>
                  <a:pt x="0" y="26692"/>
                </a:lnTo>
                <a:lnTo>
                  <a:pt x="127206" y="16575"/>
                </a:lnTo>
                <a:lnTo>
                  <a:pt x="134876" y="0"/>
                </a:lnTo>
                <a:close/>
              </a:path>
            </a:pathLst>
          </a:custGeom>
          <a:solidFill>
            <a:srgbClr val="ECDE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06587" y="4797518"/>
            <a:ext cx="0" cy="708660"/>
          </a:xfrm>
          <a:custGeom>
            <a:avLst/>
            <a:gdLst/>
            <a:ahLst/>
            <a:cxnLst/>
            <a:rect l="l" t="t" r="r" b="b"/>
            <a:pathLst>
              <a:path h="708660">
                <a:moveTo>
                  <a:pt x="0" y="0"/>
                </a:moveTo>
                <a:lnTo>
                  <a:pt x="0" y="708251"/>
                </a:lnTo>
              </a:path>
            </a:pathLst>
          </a:custGeom>
          <a:ln w="35615">
            <a:solidFill>
              <a:srgbClr val="AB7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1200" y="4290464"/>
            <a:ext cx="2567305" cy="222250"/>
          </a:xfrm>
          <a:custGeom>
            <a:avLst/>
            <a:gdLst/>
            <a:ahLst/>
            <a:cxnLst/>
            <a:rect l="l" t="t" r="r" b="b"/>
            <a:pathLst>
              <a:path w="2567304" h="222250">
                <a:moveTo>
                  <a:pt x="367620" y="0"/>
                </a:moveTo>
                <a:lnTo>
                  <a:pt x="0" y="0"/>
                </a:lnTo>
                <a:lnTo>
                  <a:pt x="0" y="31859"/>
                </a:lnTo>
                <a:lnTo>
                  <a:pt x="792494" y="221722"/>
                </a:lnTo>
                <a:lnTo>
                  <a:pt x="1806707" y="150362"/>
                </a:lnTo>
                <a:lnTo>
                  <a:pt x="810302" y="150362"/>
                </a:lnTo>
                <a:lnTo>
                  <a:pt x="367620" y="0"/>
                </a:lnTo>
                <a:close/>
              </a:path>
              <a:path w="2567304" h="222250">
                <a:moveTo>
                  <a:pt x="2566985" y="0"/>
                </a:moveTo>
                <a:lnTo>
                  <a:pt x="2457564" y="0"/>
                </a:lnTo>
                <a:lnTo>
                  <a:pt x="810302" y="150362"/>
                </a:lnTo>
                <a:lnTo>
                  <a:pt x="1806707" y="150362"/>
                </a:lnTo>
                <a:lnTo>
                  <a:pt x="2566985" y="96868"/>
                </a:lnTo>
                <a:lnTo>
                  <a:pt x="2566985" y="0"/>
                </a:lnTo>
                <a:close/>
              </a:path>
            </a:pathLst>
          </a:custGeom>
          <a:solidFill>
            <a:srgbClr val="4F4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8832" y="4290464"/>
            <a:ext cx="2559685" cy="200025"/>
          </a:xfrm>
          <a:custGeom>
            <a:avLst/>
            <a:gdLst/>
            <a:ahLst/>
            <a:cxnLst/>
            <a:rect l="l" t="t" r="r" b="b"/>
            <a:pathLst>
              <a:path w="2559684" h="200025">
                <a:moveTo>
                  <a:pt x="320554" y="0"/>
                </a:moveTo>
                <a:lnTo>
                  <a:pt x="0" y="0"/>
                </a:lnTo>
                <a:lnTo>
                  <a:pt x="800116" y="199980"/>
                </a:lnTo>
                <a:lnTo>
                  <a:pt x="1161771" y="174579"/>
                </a:lnTo>
                <a:lnTo>
                  <a:pt x="797574" y="174579"/>
                </a:lnTo>
                <a:lnTo>
                  <a:pt x="320554" y="0"/>
                </a:lnTo>
                <a:close/>
              </a:path>
              <a:path w="2559684" h="200025">
                <a:moveTo>
                  <a:pt x="2559353" y="17866"/>
                </a:moveTo>
                <a:lnTo>
                  <a:pt x="797574" y="174579"/>
                </a:lnTo>
                <a:lnTo>
                  <a:pt x="1161771" y="174579"/>
                </a:lnTo>
                <a:lnTo>
                  <a:pt x="2559353" y="76418"/>
                </a:lnTo>
                <a:lnTo>
                  <a:pt x="2559353" y="17866"/>
                </a:lnTo>
                <a:close/>
              </a:path>
            </a:pathLst>
          </a:custGeom>
          <a:solidFill>
            <a:srgbClr val="AB7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10361" y="4407729"/>
            <a:ext cx="652780" cy="0"/>
          </a:xfrm>
          <a:custGeom>
            <a:avLst/>
            <a:gdLst/>
            <a:ahLst/>
            <a:cxnLst/>
            <a:rect l="l" t="t" r="r" b="b"/>
            <a:pathLst>
              <a:path w="652779">
                <a:moveTo>
                  <a:pt x="0" y="0"/>
                </a:moveTo>
                <a:lnTo>
                  <a:pt x="652554" y="0"/>
                </a:lnTo>
              </a:path>
            </a:pathLst>
          </a:custGeom>
          <a:ln w="53493">
            <a:solidFill>
              <a:srgbClr val="FFCC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26364" y="4388624"/>
            <a:ext cx="796925" cy="67945"/>
          </a:xfrm>
          <a:custGeom>
            <a:avLst/>
            <a:gdLst/>
            <a:ahLst/>
            <a:cxnLst/>
            <a:rect l="l" t="t" r="r" b="b"/>
            <a:pathLst>
              <a:path w="796925" h="67945">
                <a:moveTo>
                  <a:pt x="764549" y="0"/>
                </a:moveTo>
                <a:lnTo>
                  <a:pt x="86463" y="52201"/>
                </a:lnTo>
                <a:lnTo>
                  <a:pt x="0" y="67485"/>
                </a:lnTo>
                <a:lnTo>
                  <a:pt x="796302" y="6350"/>
                </a:lnTo>
                <a:lnTo>
                  <a:pt x="764549" y="0"/>
                </a:lnTo>
                <a:close/>
              </a:path>
            </a:pathLst>
          </a:custGeom>
          <a:solidFill>
            <a:srgbClr val="FFCC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91200" y="4509603"/>
            <a:ext cx="2566985" cy="1717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17</a:t>
            </a:fld>
            <a:endParaRPr lang="uk-UA" dirty="0"/>
          </a:p>
        </p:txBody>
      </p:sp>
      <p:pic>
        <p:nvPicPr>
          <p:cNvPr id="3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1596" y="558994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64"/>
    </mc:Choice>
    <mc:Fallback xmlns="">
      <p:transition spd="slow" advTm="9086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4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534400" cy="758825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880"/>
              </a:lnSpc>
              <a:tabLst>
                <a:tab pos="2367915" algn="l"/>
              </a:tabLst>
            </a:pPr>
            <a:r>
              <a:rPr sz="5400" b="0" spc="-5" dirty="0">
                <a:latin typeface="Calibri"/>
                <a:cs typeface="Calibri"/>
              </a:rPr>
              <a:t>Appeals	</a:t>
            </a:r>
            <a:r>
              <a:rPr sz="5400" b="0" dirty="0">
                <a:latin typeface="Calibri"/>
                <a:cs typeface="Calibri"/>
              </a:rPr>
              <a:t>and</a:t>
            </a:r>
            <a:r>
              <a:rPr sz="5400" b="0" spc="-15" dirty="0">
                <a:latin typeface="Calibri"/>
                <a:cs typeface="Calibri"/>
              </a:rPr>
              <a:t> </a:t>
            </a:r>
            <a:r>
              <a:rPr sz="5400" b="0" spc="-20" dirty="0">
                <a:latin typeface="Calibri"/>
                <a:cs typeface="Calibri"/>
              </a:rPr>
              <a:t>Precedent</a:t>
            </a:r>
            <a:endParaRPr sz="5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491" y="1319989"/>
            <a:ext cx="6245860" cy="480695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756285" indent="-744220">
              <a:lnSpc>
                <a:spcPct val="100000"/>
              </a:lnSpc>
              <a:spcBef>
                <a:spcPts val="960"/>
              </a:spcBef>
              <a:buClr>
                <a:srgbClr val="F79546"/>
              </a:buClr>
              <a:buFont typeface="Calibri"/>
              <a:buAutoNum type="arabicPeriod"/>
              <a:tabLst>
                <a:tab pos="756285" algn="l"/>
                <a:tab pos="756920" algn="l"/>
              </a:tabLst>
            </a:pPr>
            <a:r>
              <a:rPr sz="3700" b="1" spc="-5" dirty="0">
                <a:latin typeface="Calibri"/>
                <a:cs typeface="Calibri"/>
              </a:rPr>
              <a:t>Appeals</a:t>
            </a:r>
            <a:endParaRPr sz="37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700"/>
              </a:spcBef>
            </a:pPr>
            <a:r>
              <a:rPr sz="3000" spc="-10" dirty="0">
                <a:latin typeface="Tahoma"/>
                <a:cs typeface="Tahoma"/>
              </a:rPr>
              <a:t>From </a:t>
            </a:r>
            <a:r>
              <a:rPr sz="3000" dirty="0">
                <a:latin typeface="Tahoma"/>
                <a:cs typeface="Tahoma"/>
              </a:rPr>
              <a:t>lower </a:t>
            </a:r>
            <a:r>
              <a:rPr sz="3000" spc="-5" dirty="0">
                <a:latin typeface="Tahoma"/>
                <a:cs typeface="Tahoma"/>
              </a:rPr>
              <a:t>court to higher</a:t>
            </a:r>
            <a:r>
              <a:rPr sz="3000" spc="-9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court</a:t>
            </a:r>
            <a:endParaRPr sz="30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140"/>
              </a:spcBef>
            </a:pPr>
            <a:r>
              <a:rPr sz="3700" spc="-5" dirty="0">
                <a:latin typeface="Calibri"/>
                <a:cs typeface="Calibri"/>
              </a:rPr>
              <a:t>HC =</a:t>
            </a:r>
            <a:r>
              <a:rPr sz="3100" spc="-5" dirty="0">
                <a:latin typeface="Tahoma"/>
                <a:cs typeface="Tahoma"/>
              </a:rPr>
              <a:t>Full bench</a:t>
            </a:r>
            <a:endParaRPr sz="3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Tahoma"/>
              <a:cs typeface="Tahoma"/>
            </a:endParaRPr>
          </a:p>
          <a:p>
            <a:pPr marL="756285" indent="-744220">
              <a:lnSpc>
                <a:spcPct val="100000"/>
              </a:lnSpc>
              <a:spcBef>
                <a:spcPts val="5"/>
              </a:spcBef>
              <a:buClr>
                <a:srgbClr val="F79546"/>
              </a:buClr>
              <a:buFont typeface="Calibri"/>
              <a:buAutoNum type="arabicPeriod" startAt="2"/>
              <a:tabLst>
                <a:tab pos="756285" algn="l"/>
                <a:tab pos="756920" algn="l"/>
                <a:tab pos="2950210" algn="l"/>
              </a:tabLst>
            </a:pPr>
            <a:r>
              <a:rPr sz="3700" b="1" spc="-15" dirty="0">
                <a:latin typeface="Calibri"/>
                <a:cs typeface="Calibri"/>
              </a:rPr>
              <a:t>Precedent	(Stare</a:t>
            </a:r>
            <a:r>
              <a:rPr sz="3700" b="1" spc="-5" dirty="0">
                <a:latin typeface="Calibri"/>
                <a:cs typeface="Calibri"/>
              </a:rPr>
              <a:t> decisis)</a:t>
            </a:r>
            <a:endParaRPr sz="37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700"/>
              </a:spcBef>
            </a:pPr>
            <a:r>
              <a:rPr sz="3000" spc="-5" dirty="0">
                <a:latin typeface="Tahoma"/>
                <a:cs typeface="Tahoma"/>
              </a:rPr>
              <a:t>Same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court</a:t>
            </a:r>
            <a:endParaRPr sz="3000">
              <a:latin typeface="Tahoma"/>
              <a:cs typeface="Tahoma"/>
            </a:endParaRPr>
          </a:p>
          <a:p>
            <a:pPr marL="756285">
              <a:lnSpc>
                <a:spcPts val="3525"/>
              </a:lnSpc>
              <a:spcBef>
                <a:spcPts val="275"/>
              </a:spcBef>
            </a:pPr>
            <a:r>
              <a:rPr sz="3000" spc="-10" dirty="0">
                <a:latin typeface="Tahoma"/>
                <a:cs typeface="Tahoma"/>
              </a:rPr>
              <a:t>From </a:t>
            </a:r>
            <a:r>
              <a:rPr sz="3000" spc="-5" dirty="0">
                <a:latin typeface="Tahoma"/>
                <a:cs typeface="Tahoma"/>
              </a:rPr>
              <a:t>higher court to </a:t>
            </a:r>
            <a:r>
              <a:rPr sz="3000" dirty="0">
                <a:latin typeface="Tahoma"/>
                <a:cs typeface="Tahoma"/>
              </a:rPr>
              <a:t>lower</a:t>
            </a:r>
            <a:r>
              <a:rPr sz="3000" spc="-8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court</a:t>
            </a:r>
            <a:endParaRPr sz="3000">
              <a:latin typeface="Tahoma"/>
              <a:cs typeface="Tahoma"/>
            </a:endParaRPr>
          </a:p>
          <a:p>
            <a:pPr marL="756285" marR="2912745">
              <a:lnSpc>
                <a:spcPts val="3490"/>
              </a:lnSpc>
              <a:spcBef>
                <a:spcPts val="285"/>
              </a:spcBef>
            </a:pPr>
            <a:r>
              <a:rPr sz="3150" i="1" spc="-75" dirty="0">
                <a:latin typeface="Tahoma"/>
                <a:cs typeface="Tahoma"/>
              </a:rPr>
              <a:t>Ratio</a:t>
            </a:r>
            <a:r>
              <a:rPr sz="3150" i="1" spc="-150" dirty="0">
                <a:latin typeface="Tahoma"/>
                <a:cs typeface="Tahoma"/>
              </a:rPr>
              <a:t> </a:t>
            </a:r>
            <a:r>
              <a:rPr sz="3150" i="1" spc="-70" dirty="0">
                <a:latin typeface="Tahoma"/>
                <a:cs typeface="Tahoma"/>
              </a:rPr>
              <a:t>decidendi  Obiter </a:t>
            </a:r>
            <a:r>
              <a:rPr sz="3150" i="1" spc="-75" dirty="0">
                <a:latin typeface="Tahoma"/>
                <a:cs typeface="Tahoma"/>
              </a:rPr>
              <a:t>dictum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49513" y="1245450"/>
            <a:ext cx="1261106" cy="1397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48644" y="4210464"/>
            <a:ext cx="1035589" cy="19083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18</a:t>
            </a:fld>
            <a:endParaRPr lang="uk-UA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19951" y="2571387"/>
            <a:ext cx="812800" cy="8128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16751" y="5466217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09"/>
    </mc:Choice>
    <mc:Fallback xmlns="">
      <p:transition spd="slow" advTm="172009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71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304512-C0ED-41A7-AFF2-BE6965DF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17" y="228600"/>
            <a:ext cx="8257858" cy="1231106"/>
          </a:xfrm>
        </p:spPr>
        <p:txBody>
          <a:bodyPr/>
          <a:lstStyle/>
          <a:p>
            <a:r>
              <a:rPr lang="en-US" b="1" dirty="0"/>
              <a:t>LECTURING: </a:t>
            </a:r>
            <a:r>
              <a:rPr lang="en-US" b="1" dirty="0" smtClean="0"/>
              <a:t>WEEK </a:t>
            </a:r>
            <a:r>
              <a:rPr lang="en-US" dirty="0"/>
              <a:t>1</a:t>
            </a: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Ms</a:t>
            </a:r>
            <a:r>
              <a:rPr lang="en-US" b="1" dirty="0"/>
              <a:t> N </a:t>
            </a:r>
            <a:r>
              <a:rPr lang="en-US" b="1" dirty="0" smtClean="0"/>
              <a:t>Mapefane</a:t>
            </a:r>
            <a:endParaRPr lang="en-Z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37FDF6-778E-4A60-8FF6-F99CC05E1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516" y="1447800"/>
            <a:ext cx="7797484" cy="609600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u="sng" dirty="0"/>
              <a:t>Work to be covered from </a:t>
            </a:r>
            <a:r>
              <a:rPr lang="en-US" b="1" u="sng" dirty="0" smtClean="0"/>
              <a:t>23 February </a:t>
            </a:r>
            <a:r>
              <a:rPr lang="en-US" b="1" u="sng" dirty="0"/>
              <a:t>– </a:t>
            </a:r>
            <a:r>
              <a:rPr lang="en-US" b="1" u="sng" dirty="0" smtClean="0"/>
              <a:t>28 February</a:t>
            </a:r>
            <a:r>
              <a:rPr lang="en-US" b="1" dirty="0" smtClean="0"/>
              <a:t>: </a:t>
            </a:r>
            <a:endParaRPr lang="en-US" b="1" dirty="0"/>
          </a:p>
          <a:p>
            <a:pPr marL="0" lv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(See Module Structure on ClickUp and in Study Guide)</a:t>
            </a:r>
            <a:endParaRPr lang="en-ZA" b="1" u="sng" dirty="0">
              <a:highlight>
                <a:srgbClr val="FFFF00"/>
              </a:highligh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FEBCEE8-AA81-447C-BFBC-7D51BD5C4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8819"/>
              </p:ext>
            </p:extLst>
          </p:nvPr>
        </p:nvGraphicFramePr>
        <p:xfrm>
          <a:off x="584516" y="2201109"/>
          <a:ext cx="8257858" cy="418308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21084">
                  <a:extLst>
                    <a:ext uri="{9D8B030D-6E8A-4147-A177-3AD203B41FA5}">
                      <a16:colId xmlns:a16="http://schemas.microsoft.com/office/drawing/2014/main" xmlns="" val="3824343959"/>
                    </a:ext>
                  </a:extLst>
                </a:gridCol>
                <a:gridCol w="2136774">
                  <a:extLst>
                    <a:ext uri="{9D8B030D-6E8A-4147-A177-3AD203B41FA5}">
                      <a16:colId xmlns:a16="http://schemas.microsoft.com/office/drawing/2014/main" xmlns="" val="4127952850"/>
                    </a:ext>
                  </a:extLst>
                </a:gridCol>
              </a:tblGrid>
              <a:tr h="1837491">
                <a:tc>
                  <a:txBody>
                    <a:bodyPr/>
                    <a:lstStyle/>
                    <a:p>
                      <a:pPr marL="9525" marR="22860" indent="-635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ZA" sz="2000" b="1" dirty="0" smtClean="0">
                          <a:effectLst/>
                        </a:rPr>
                        <a:t>UNIT</a:t>
                      </a:r>
                      <a:r>
                        <a:rPr lang="en-ZA" sz="2000" b="1" baseline="0" dirty="0" smtClean="0">
                          <a:effectLst/>
                        </a:rPr>
                        <a:t> 1</a:t>
                      </a:r>
                      <a:endParaRPr lang="en-ZA" sz="2000" b="1" dirty="0" smtClean="0">
                        <a:effectLst/>
                      </a:endParaRPr>
                    </a:p>
                    <a:p>
                      <a:pPr marL="9525" marR="22860" indent="-6350"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THEME</a:t>
                      </a:r>
                      <a:r>
                        <a:rPr lang="en-US" sz="2000" b="1" baseline="0" dirty="0" smtClean="0">
                          <a:effectLst/>
                        </a:rPr>
                        <a:t>: </a:t>
                      </a:r>
                      <a:r>
                        <a:rPr lang="en-US" sz="2000" b="0" baseline="0" dirty="0" smtClean="0">
                          <a:effectLst/>
                        </a:rPr>
                        <a:t>INTRODUCTION </a:t>
                      </a:r>
                    </a:p>
                    <a:p>
                      <a:pPr marL="9525" marR="22860" indent="-6350"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endParaRPr lang="en-ZA" sz="2000" b="1" dirty="0" smtClean="0">
                        <a:effectLst/>
                      </a:endParaRPr>
                    </a:p>
                    <a:p>
                      <a:pPr marL="9525" marR="22860" lvl="0" indent="-6350" algn="l" defTabSz="91440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WEEK 1</a:t>
                      </a:r>
                      <a:endParaRPr kumimoji="0" lang="en-US" sz="2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525" marR="22860" lvl="0" indent="-6350" algn="l" defTabSz="91440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Calibri (Body)"/>
                        </a:rPr>
                        <a:t>Nagel Chapter 1 - </a:t>
                      </a:r>
                      <a:r>
                        <a:rPr lang="de-DE" sz="18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Par: 1.01 - 1.44 </a:t>
                      </a:r>
                      <a:endParaRPr lang="de-DE" sz="1600" dirty="0" smtClean="0"/>
                    </a:p>
                    <a:p>
                      <a:pPr marL="9525" marR="22860" lvl="0" indent="-6350" algn="l" defTabSz="91440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Calibri (Body)"/>
                      </a:endParaRPr>
                    </a:p>
                    <a:p>
                      <a:pPr marL="9525" marR="22860" lvl="0" indent="-6350" algn="l" defTabSz="91440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Calibri (Body)"/>
                      </a:endParaRPr>
                    </a:p>
                    <a:p>
                      <a:pPr marL="9525" marR="22860" lvl="0" indent="-6350" algn="just" defTabSz="6858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22860" indent="-6350"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Calibri (Body)"/>
                      </a:endParaRPr>
                    </a:p>
                    <a:p>
                      <a:pPr marL="9525" marR="22860" indent="-6350"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Calibri (Body)"/>
                      </a:endParaRPr>
                    </a:p>
                    <a:p>
                      <a:pPr marL="9525" marR="22860" indent="-6350"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Calibri (Body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73046667"/>
                  </a:ext>
                </a:extLst>
              </a:tr>
              <a:tr h="685800">
                <a:tc gridSpan="2">
                  <a:txBody>
                    <a:bodyPr/>
                    <a:lstStyle/>
                    <a:p>
                      <a:pPr marL="9525" marR="22860" indent="-635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endParaRPr lang="en-US" sz="2000" b="1" dirty="0">
                        <a:effectLst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pPr marL="9525" marR="22860" indent="-6350"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endParaRPr lang="en-ZA" sz="1600" b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Calibri (Body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83321131"/>
                  </a:ext>
                </a:extLst>
              </a:tr>
              <a:tr h="1100033">
                <a:tc>
                  <a:txBody>
                    <a:bodyPr/>
                    <a:lstStyle/>
                    <a:p>
                      <a:pPr marL="9525" marR="22860" indent="-6350"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endParaRPr lang="en-ZA" sz="200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Calibri (Body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22860" indent="-6350"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Calibri (Body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6296158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AECA3-C0A7-42AA-A176-36C65646A6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DCB02F-2C1D-4E6D-BBB8-4FD05ABF21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2561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700"/>
            <a:ext cx="8229600" cy="11430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20002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575"/>
              </a:spcBef>
            </a:pPr>
            <a:r>
              <a:rPr sz="4400" spc="-10" dirty="0"/>
              <a:t>Precedent </a:t>
            </a:r>
            <a:r>
              <a:rPr sz="4400" spc="-30" dirty="0"/>
              <a:t>(stare</a:t>
            </a:r>
            <a:r>
              <a:rPr sz="4400" spc="-20" dirty="0"/>
              <a:t> </a:t>
            </a:r>
            <a:r>
              <a:rPr sz="4400" dirty="0"/>
              <a:t>decisis)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0491" y="1432687"/>
            <a:ext cx="7197725" cy="4040504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89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300" spc="-5" dirty="0">
                <a:latin typeface="Calibri"/>
                <a:cs typeface="Calibri"/>
              </a:rPr>
              <a:t>Constitutional Court</a:t>
            </a:r>
            <a:endParaRPr sz="33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300" spc="-10" dirty="0">
                <a:latin typeface="Calibri"/>
                <a:cs typeface="Calibri"/>
              </a:rPr>
              <a:t>Supreme </a:t>
            </a:r>
            <a:r>
              <a:rPr sz="3300" spc="-5" dirty="0">
                <a:latin typeface="Calibri"/>
                <a:cs typeface="Calibri"/>
              </a:rPr>
              <a:t>Court of</a:t>
            </a:r>
            <a:r>
              <a:rPr sz="3300" spc="15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Appeal</a:t>
            </a:r>
            <a:endParaRPr sz="33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300" spc="-10" dirty="0">
                <a:latin typeface="Calibri"/>
                <a:cs typeface="Calibri"/>
              </a:rPr>
              <a:t>High</a:t>
            </a:r>
            <a:r>
              <a:rPr sz="3300" spc="5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Court</a:t>
            </a:r>
            <a:endParaRPr sz="3300">
              <a:latin typeface="Calibri"/>
              <a:cs typeface="Calibri"/>
            </a:endParaRPr>
          </a:p>
          <a:p>
            <a:pPr marL="802005" lvl="1" indent="-51562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802005" algn="l"/>
                <a:tab pos="802640" algn="l"/>
              </a:tabLst>
            </a:pPr>
            <a:r>
              <a:rPr sz="3000" spc="-5" dirty="0">
                <a:latin typeface="Calibri"/>
                <a:cs typeface="Calibri"/>
              </a:rPr>
              <a:t>Full bench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decision</a:t>
            </a:r>
            <a:endParaRPr sz="3000">
              <a:latin typeface="Calibri"/>
              <a:cs typeface="Calibri"/>
            </a:endParaRPr>
          </a:p>
          <a:p>
            <a:pPr marL="802005" lvl="1" indent="-51562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802005" algn="l"/>
                <a:tab pos="802640" algn="l"/>
              </a:tabLst>
            </a:pPr>
            <a:r>
              <a:rPr sz="3000" spc="-5" dirty="0">
                <a:latin typeface="Calibri"/>
                <a:cs typeface="Calibri"/>
              </a:rPr>
              <a:t>Single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judge</a:t>
            </a:r>
            <a:endParaRPr sz="300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300" spc="-20" dirty="0">
                <a:latin typeface="Calibri"/>
                <a:cs typeface="Calibri"/>
              </a:rPr>
              <a:t>Magistrates’ </a:t>
            </a:r>
            <a:r>
              <a:rPr sz="3300" spc="-5" dirty="0">
                <a:latin typeface="Calibri"/>
                <a:cs typeface="Calibri"/>
              </a:rPr>
              <a:t>Court </a:t>
            </a:r>
            <a:r>
              <a:rPr sz="3300" dirty="0">
                <a:latin typeface="Calibri"/>
                <a:cs typeface="Calibri"/>
              </a:rPr>
              <a:t>– </a:t>
            </a:r>
            <a:r>
              <a:rPr sz="3300" spc="-5" dirty="0">
                <a:latin typeface="Calibri"/>
                <a:cs typeface="Calibri"/>
              </a:rPr>
              <a:t>not bound </a:t>
            </a:r>
            <a:r>
              <a:rPr sz="3300" spc="-10" dirty="0">
                <a:latin typeface="Calibri"/>
                <a:cs typeface="Calibri"/>
              </a:rPr>
              <a:t>by own  decisions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19</a:t>
            </a:fld>
            <a:endParaRPr lang="uk-UA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0325" y="4660391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18"/>
    </mc:Choice>
    <mc:Fallback xmlns="">
      <p:transition spd="slow" advTm="7441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74700"/>
            <a:ext cx="8229600" cy="11430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4245"/>
              </a:lnSpc>
            </a:pPr>
            <a:r>
              <a:rPr sz="4000" spc="-10" dirty="0">
                <a:latin typeface="Calibri"/>
                <a:cs typeface="Calibri"/>
              </a:rPr>
              <a:t>Barkhuizen </a:t>
            </a:r>
            <a:r>
              <a:rPr sz="4000" spc="-5" dirty="0">
                <a:latin typeface="Calibri"/>
                <a:cs typeface="Calibri"/>
              </a:rPr>
              <a:t>v Napier 2007 5 </a:t>
            </a:r>
            <a:r>
              <a:rPr sz="4000" spc="-20" dirty="0">
                <a:latin typeface="Calibri"/>
                <a:cs typeface="Calibri"/>
              </a:rPr>
              <a:t>SA</a:t>
            </a:r>
            <a:r>
              <a:rPr sz="4000" spc="-3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323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ts val="4755"/>
              </a:lnSpc>
            </a:pPr>
            <a:r>
              <a:rPr sz="4000" spc="-5" dirty="0">
                <a:latin typeface="Calibri"/>
                <a:cs typeface="Calibri"/>
              </a:rPr>
              <a:t>(CC)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10258"/>
            <a:ext cx="2197735" cy="41236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Bar</a:t>
            </a:r>
            <a:r>
              <a:rPr sz="3200" spc="-10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hui</a:t>
            </a:r>
            <a:r>
              <a:rPr sz="3200" spc="-90" dirty="0">
                <a:latin typeface="Calibri"/>
                <a:cs typeface="Calibri"/>
              </a:rPr>
              <a:t>z</a:t>
            </a:r>
            <a:r>
              <a:rPr sz="3200" dirty="0">
                <a:latin typeface="Calibri"/>
                <a:cs typeface="Calibri"/>
              </a:rPr>
              <a:t>en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Napier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2007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5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SA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323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(CC)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9775" y="1510258"/>
            <a:ext cx="5059680" cy="4174219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228600" indent="-216535">
              <a:lnSpc>
                <a:spcPct val="100000"/>
              </a:lnSpc>
              <a:spcBef>
                <a:spcPts val="869"/>
              </a:spcBef>
              <a:buChar char="-"/>
              <a:tabLst>
                <a:tab pos="229235" algn="l"/>
              </a:tabLst>
            </a:pPr>
            <a:r>
              <a:rPr sz="3200" spc="-10" dirty="0">
                <a:latin typeface="Calibri"/>
                <a:cs typeface="Calibri"/>
              </a:rPr>
              <a:t>Plaintiff </a:t>
            </a:r>
            <a:r>
              <a:rPr sz="3200" dirty="0">
                <a:latin typeface="Calibri"/>
                <a:cs typeface="Calibri"/>
              </a:rPr>
              <a:t>/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 smtClean="0">
                <a:latin typeface="Calibri"/>
                <a:cs typeface="Calibri"/>
              </a:rPr>
              <a:t>appel</a:t>
            </a:r>
            <a:r>
              <a:rPr lang="en-US" sz="3200" spc="-5" dirty="0" smtClean="0">
                <a:latin typeface="Calibri"/>
                <a:cs typeface="Calibri"/>
              </a:rPr>
              <a:t>l</a:t>
            </a:r>
            <a:r>
              <a:rPr sz="3200" spc="-5" dirty="0" smtClean="0">
                <a:latin typeface="Calibri"/>
                <a:cs typeface="Calibri"/>
              </a:rPr>
              <a:t>ant</a:t>
            </a:r>
            <a:endParaRPr sz="3200" dirty="0">
              <a:latin typeface="Calibri"/>
              <a:cs typeface="Calibri"/>
            </a:endParaRPr>
          </a:p>
          <a:p>
            <a:pPr marL="228600" indent="-216535">
              <a:lnSpc>
                <a:spcPct val="100000"/>
              </a:lnSpc>
              <a:spcBef>
                <a:spcPts val="770"/>
              </a:spcBef>
              <a:buChar char="-"/>
              <a:tabLst>
                <a:tab pos="229235" algn="l"/>
              </a:tabLst>
            </a:pPr>
            <a:r>
              <a:rPr sz="3200" spc="-15" dirty="0">
                <a:latin typeface="Calibri"/>
                <a:cs typeface="Calibri"/>
              </a:rPr>
              <a:t>Defendant/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respondent</a:t>
            </a:r>
            <a:endParaRPr sz="3200" dirty="0">
              <a:latin typeface="Calibri"/>
              <a:cs typeface="Calibri"/>
            </a:endParaRPr>
          </a:p>
          <a:p>
            <a:pPr marL="228600" indent="-216535">
              <a:lnSpc>
                <a:spcPct val="100000"/>
              </a:lnSpc>
              <a:spcBef>
                <a:spcPts val="770"/>
              </a:spcBef>
              <a:buChar char="-"/>
              <a:tabLst>
                <a:tab pos="229235" algn="l"/>
              </a:tabLst>
            </a:pPr>
            <a:r>
              <a:rPr sz="3200" spc="-15" dirty="0">
                <a:latin typeface="Calibri"/>
                <a:cs typeface="Calibri"/>
              </a:rPr>
              <a:t>Reported </a:t>
            </a:r>
            <a:r>
              <a:rPr sz="3200" spc="-5" dirty="0">
                <a:latin typeface="Calibri"/>
                <a:cs typeface="Calibri"/>
              </a:rPr>
              <a:t>in 2007 </a:t>
            </a:r>
            <a:r>
              <a:rPr sz="3200" spc="-10" dirty="0">
                <a:latin typeface="Calibri"/>
                <a:cs typeface="Calibri"/>
              </a:rPr>
              <a:t>law</a:t>
            </a:r>
            <a:r>
              <a:rPr sz="3200" spc="-5" dirty="0">
                <a:latin typeface="Calibri"/>
                <a:cs typeface="Calibri"/>
              </a:rPr>
              <a:t> reports</a:t>
            </a:r>
            <a:endParaRPr sz="3200" dirty="0">
              <a:latin typeface="Calibri"/>
              <a:cs typeface="Calibri"/>
            </a:endParaRPr>
          </a:p>
          <a:p>
            <a:pPr marL="228600" indent="-216535">
              <a:lnSpc>
                <a:spcPct val="100000"/>
              </a:lnSpc>
              <a:spcBef>
                <a:spcPts val="770"/>
              </a:spcBef>
              <a:buChar char="-"/>
              <a:tabLst>
                <a:tab pos="229235" algn="l"/>
              </a:tabLst>
            </a:pPr>
            <a:r>
              <a:rPr sz="3200" spc="-25" dirty="0">
                <a:latin typeface="Calibri"/>
                <a:cs typeface="Calibri"/>
              </a:rPr>
              <a:t>Volume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5</a:t>
            </a:r>
          </a:p>
          <a:p>
            <a:pPr marL="228600" indent="-216535">
              <a:lnSpc>
                <a:spcPct val="100000"/>
              </a:lnSpc>
              <a:spcBef>
                <a:spcPts val="765"/>
              </a:spcBef>
              <a:buChar char="-"/>
              <a:tabLst>
                <a:tab pos="229235" algn="l"/>
              </a:tabLst>
            </a:pPr>
            <a:r>
              <a:rPr sz="3200" spc="-15" dirty="0">
                <a:latin typeface="Calibri"/>
                <a:cs typeface="Calibri"/>
              </a:rPr>
              <a:t>Reported </a:t>
            </a:r>
            <a:r>
              <a:rPr sz="3200" spc="-5" dirty="0">
                <a:latin typeface="Calibri"/>
                <a:cs typeface="Calibri"/>
              </a:rPr>
              <a:t>in </a:t>
            </a:r>
            <a:r>
              <a:rPr sz="3200" spc="-15" dirty="0">
                <a:latin typeface="Calibri"/>
                <a:cs typeface="Calibri"/>
              </a:rPr>
              <a:t>SA </a:t>
            </a:r>
            <a:r>
              <a:rPr sz="3200" spc="-10" dirty="0">
                <a:latin typeface="Calibri"/>
                <a:cs typeface="Calibri"/>
              </a:rPr>
              <a:t>Law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reports</a:t>
            </a:r>
            <a:endParaRPr sz="3200" dirty="0">
              <a:latin typeface="Calibri"/>
              <a:cs typeface="Calibri"/>
            </a:endParaRPr>
          </a:p>
          <a:p>
            <a:pPr marL="228600" indent="-216535">
              <a:lnSpc>
                <a:spcPct val="100000"/>
              </a:lnSpc>
              <a:spcBef>
                <a:spcPts val="770"/>
              </a:spcBef>
              <a:buChar char="-"/>
              <a:tabLst>
                <a:tab pos="229235" algn="l"/>
              </a:tabLst>
            </a:pPr>
            <a:r>
              <a:rPr sz="3200" spc="-25" dirty="0">
                <a:latin typeface="Calibri"/>
                <a:cs typeface="Calibri"/>
              </a:rPr>
              <a:t>Page</a:t>
            </a:r>
            <a:endParaRPr sz="3200" dirty="0">
              <a:latin typeface="Calibri"/>
              <a:cs typeface="Calibri"/>
            </a:endParaRPr>
          </a:p>
          <a:p>
            <a:pPr marL="228600" indent="-216535">
              <a:lnSpc>
                <a:spcPct val="100000"/>
              </a:lnSpc>
              <a:spcBef>
                <a:spcPts val="770"/>
              </a:spcBef>
              <a:buChar char="-"/>
              <a:tabLst>
                <a:tab pos="229235" algn="l"/>
              </a:tabLst>
            </a:pPr>
            <a:r>
              <a:rPr sz="3200" spc="-5" dirty="0">
                <a:latin typeface="Calibri"/>
                <a:cs typeface="Calibri"/>
              </a:rPr>
              <a:t>Constitutional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Court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20</a:t>
            </a:fld>
            <a:endParaRPr lang="uk-UA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1400" y="5486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98"/>
    </mc:Choice>
    <mc:Fallback xmlns="">
      <p:transition spd="slow" advTm="4629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37FDF6-778E-4A60-8FF6-F99CC05E1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28600"/>
            <a:ext cx="8458200" cy="649287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ZA" sz="2800" b="1" u="sng" dirty="0"/>
              <a:t>CONTACT DETAILS: </a:t>
            </a:r>
          </a:p>
          <a:p>
            <a:pPr lvl="0"/>
            <a:r>
              <a:rPr lang="en-ZA" sz="2800" b="1" dirty="0"/>
              <a:t>Email</a:t>
            </a:r>
            <a:r>
              <a:rPr lang="en-ZA" sz="2800" dirty="0"/>
              <a:t>: </a:t>
            </a:r>
            <a:r>
              <a:rPr lang="en-ZA" sz="2800" dirty="0" smtClean="0">
                <a:hlinkClick r:id="rId4"/>
              </a:rPr>
              <a:t>nthope.mapefane@up.ac.za</a:t>
            </a:r>
            <a:endParaRPr lang="en-ZA" sz="2800" dirty="0"/>
          </a:p>
          <a:p>
            <a:pPr marL="0" lvl="0" indent="0">
              <a:buNone/>
            </a:pPr>
            <a:r>
              <a:rPr lang="en-ZA" sz="2800" dirty="0"/>
              <a:t>(I will </a:t>
            </a:r>
            <a:r>
              <a:rPr lang="en-ZA" sz="2800" b="1" dirty="0"/>
              <a:t>not</a:t>
            </a:r>
            <a:r>
              <a:rPr lang="en-ZA" sz="2800" dirty="0"/>
              <a:t> answer an email outside normal business hours. Normal business hours are between 8:00 – 17:00.)</a:t>
            </a:r>
          </a:p>
          <a:p>
            <a:r>
              <a:rPr lang="en-US" sz="2800" b="1" dirty="0"/>
              <a:t>Email etiquette: </a:t>
            </a:r>
            <a:r>
              <a:rPr lang="en-US" sz="2800" dirty="0"/>
              <a:t>Addressing lecturers formally and proper spelling.</a:t>
            </a:r>
          </a:p>
          <a:p>
            <a:r>
              <a:rPr lang="en-US" sz="2800" b="1" dirty="0"/>
              <a:t>Email Response Time: </a:t>
            </a:r>
            <a:r>
              <a:rPr lang="en-US" sz="2800" dirty="0"/>
              <a:t>Between 48 and 72 hours (2 – 3 days) excluding weekends and public holidays.</a:t>
            </a:r>
            <a:endParaRPr lang="en-ZA" sz="2800" b="1" dirty="0"/>
          </a:p>
          <a:p>
            <a:pPr lvl="0"/>
            <a:endParaRPr lang="en-ZA" sz="2800" dirty="0"/>
          </a:p>
          <a:p>
            <a:pPr marL="0" lvl="0" indent="0">
              <a:buNone/>
            </a:pPr>
            <a:r>
              <a:rPr lang="en-ZA" sz="2800" b="1" u="sng" dirty="0"/>
              <a:t>CONSULTATION HOURS:</a:t>
            </a:r>
          </a:p>
          <a:p>
            <a:pPr marL="0" lvl="0" indent="0">
              <a:buNone/>
            </a:pPr>
            <a:r>
              <a:rPr lang="en-US" sz="2800" b="1" dirty="0" smtClean="0"/>
              <a:t>See Study Guide</a:t>
            </a:r>
            <a:r>
              <a:rPr lang="en-ZA" sz="2800" b="1" dirty="0" smtClean="0"/>
              <a:t>, under the heading titled “Contact </a:t>
            </a:r>
            <a:r>
              <a:rPr lang="en-ZA" sz="2800" b="1" dirty="0"/>
              <a:t>Details”.</a:t>
            </a:r>
          </a:p>
          <a:p>
            <a:pPr marL="0" lv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ZA" sz="2800" b="1" u="sng" dirty="0"/>
              <a:t>STUDY UNIT RELATED QUESTIONS:</a:t>
            </a:r>
            <a:endParaRPr lang="en-US" sz="2800" dirty="0"/>
          </a:p>
          <a:p>
            <a:pPr lvl="0">
              <a:buFontTx/>
              <a:buChar char="-"/>
            </a:pPr>
            <a:r>
              <a:rPr lang="en-US" sz="2800" b="1" dirty="0"/>
              <a:t>Google Meet </a:t>
            </a:r>
            <a:r>
              <a:rPr lang="en-US" sz="2800" dirty="0"/>
              <a:t>(Email me with 2 possible options on your side to schedule within my consult </a:t>
            </a:r>
            <a:r>
              <a:rPr lang="en-US" sz="2800" dirty="0" smtClean="0"/>
              <a:t>hours)</a:t>
            </a:r>
          </a:p>
          <a:p>
            <a:pPr lvl="0">
              <a:buFontTx/>
              <a:buChar char="-"/>
            </a:pPr>
            <a:r>
              <a:rPr lang="en-US" sz="2800" b="1" dirty="0" smtClean="0"/>
              <a:t>Contact</a:t>
            </a:r>
            <a:r>
              <a:rPr lang="en-US" sz="2800" dirty="0" smtClean="0"/>
              <a:t> (personally consult during my consultation hours</a:t>
            </a:r>
            <a:r>
              <a:rPr lang="en-US" sz="2800" dirty="0"/>
              <a:t>.)</a:t>
            </a:r>
          </a:p>
          <a:p>
            <a:pPr lvl="0">
              <a:buFontTx/>
              <a:buChar char="-"/>
            </a:pPr>
            <a:r>
              <a:rPr lang="en-US" sz="2800" b="1" dirty="0">
                <a:solidFill>
                  <a:srgbClr val="FF0000"/>
                </a:solidFill>
              </a:rPr>
              <a:t>NB! </a:t>
            </a:r>
            <a:r>
              <a:rPr lang="en-US" sz="2800" b="1" dirty="0"/>
              <a:t>Discussion Board </a:t>
            </a:r>
            <a:r>
              <a:rPr lang="en-US" sz="2800" dirty="0"/>
              <a:t>(ClickUp)</a:t>
            </a:r>
          </a:p>
          <a:p>
            <a:pPr lvl="0">
              <a:buFontTx/>
              <a:buChar char="-"/>
            </a:pPr>
            <a:r>
              <a:rPr lang="en-US" sz="2800" b="1" dirty="0"/>
              <a:t>Email</a:t>
            </a:r>
            <a:r>
              <a:rPr lang="en-US" sz="2800" dirty="0"/>
              <a:t> (take </a:t>
            </a:r>
            <a:r>
              <a:rPr lang="en-US" sz="2800" dirty="0" smtClean="0"/>
              <a:t>note </a:t>
            </a:r>
            <a:r>
              <a:rPr lang="en-US" sz="2800" dirty="0"/>
              <a:t>of the response time).</a:t>
            </a:r>
            <a:endParaRPr lang="en-ZA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65C266-078E-48B9-9466-943D40632B4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F0E37F-7B5B-4CE3-9DE4-803D27ACE2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en-ZA" smtClean="0"/>
              <a:t>2</a:t>
            </a:fld>
            <a:endParaRPr lang="en-ZA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4475" y="57521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5"/>
              </a:spcBef>
            </a:pPr>
            <a:r>
              <a:rPr dirty="0"/>
              <a:t>BER</a:t>
            </a:r>
            <a:r>
              <a:rPr spc="-90" dirty="0"/>
              <a:t> </a:t>
            </a:r>
            <a:r>
              <a:rPr dirty="0"/>
              <a:t>210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6941" y="3539109"/>
            <a:ext cx="17659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Arial"/>
                <a:cs typeface="Arial"/>
              </a:rPr>
              <a:t>History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9708" y="2801915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000" b="1" dirty="0"/>
              <a:t>UNIT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3</a:t>
            </a:fld>
            <a:endParaRPr lang="uk-UA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50292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8382000" cy="129540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597785" marR="1242060" indent="-1346200">
              <a:lnSpc>
                <a:spcPct val="100000"/>
              </a:lnSpc>
              <a:spcBef>
                <a:spcPts val="190"/>
              </a:spcBef>
            </a:pPr>
            <a:r>
              <a:rPr spc="-5" dirty="0">
                <a:latin typeface="Arial"/>
                <a:cs typeface="Arial"/>
              </a:rPr>
              <a:t>SA Legal history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divides  into 3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periods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9644" y="2178106"/>
            <a:ext cx="3822065" cy="222123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2020"/>
              </a:spcBef>
              <a:buAutoNum type="arabicPeriod"/>
              <a:tabLst>
                <a:tab pos="469900" algn="l"/>
              </a:tabLst>
            </a:pPr>
            <a:r>
              <a:rPr sz="3200" dirty="0">
                <a:latin typeface="Arial"/>
                <a:cs typeface="Arial"/>
              </a:rPr>
              <a:t>Roman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Law</a:t>
            </a:r>
            <a:endParaRPr sz="32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Roman </a:t>
            </a:r>
            <a:r>
              <a:rPr sz="3200" dirty="0">
                <a:latin typeface="Arial"/>
                <a:cs typeface="Arial"/>
              </a:rPr>
              <a:t>Dutch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Law</a:t>
            </a:r>
            <a:endParaRPr sz="32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925"/>
              </a:spcBef>
              <a:buAutoNum type="arabicPeriod"/>
              <a:tabLst>
                <a:tab pos="469900" algn="l"/>
              </a:tabLst>
            </a:pPr>
            <a:r>
              <a:rPr sz="3200" dirty="0">
                <a:latin typeface="Arial"/>
                <a:cs typeface="Arial"/>
              </a:rPr>
              <a:t>SA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LAW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594353" y="6446122"/>
            <a:ext cx="1953260" cy="411877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4</a:t>
            </a:fld>
            <a:endParaRPr lang="uk-UA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50292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28600"/>
            <a:ext cx="8610600" cy="1143000"/>
          </a:xfrm>
          <a:custGeom>
            <a:avLst/>
            <a:gdLst/>
            <a:ahLst/>
            <a:cxnLst/>
            <a:rect l="l" t="t" r="r" b="b"/>
            <a:pathLst>
              <a:path w="8610600" h="1143000">
                <a:moveTo>
                  <a:pt x="0" y="1143000"/>
                </a:moveTo>
                <a:lnTo>
                  <a:pt x="8610600" y="1143000"/>
                </a:lnTo>
                <a:lnTo>
                  <a:pt x="86106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331673"/>
            <a:ext cx="8610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400" b="0" spc="-25" dirty="0">
                <a:latin typeface="Calibri"/>
                <a:cs typeface="Calibri"/>
              </a:rPr>
              <a:t>Roman</a:t>
            </a:r>
            <a:r>
              <a:rPr sz="5400" b="0" spc="10" dirty="0">
                <a:latin typeface="Calibri"/>
                <a:cs typeface="Calibri"/>
              </a:rPr>
              <a:t> </a:t>
            </a:r>
            <a:r>
              <a:rPr sz="5400" b="0" spc="-15" dirty="0">
                <a:latin typeface="Calibri"/>
                <a:cs typeface="Calibri"/>
              </a:rPr>
              <a:t>Law</a:t>
            </a:r>
            <a:endParaRPr sz="5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51676" y="227075"/>
            <a:ext cx="2365248" cy="179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12720" y="1449197"/>
            <a:ext cx="3611879" cy="1127760"/>
          </a:xfrm>
          <a:custGeom>
            <a:avLst/>
            <a:gdLst/>
            <a:ahLst/>
            <a:cxnLst/>
            <a:rect l="l" t="t" r="r" b="b"/>
            <a:pathLst>
              <a:path w="3611879" h="1127760">
                <a:moveTo>
                  <a:pt x="0" y="140969"/>
                </a:moveTo>
                <a:lnTo>
                  <a:pt x="3048127" y="140969"/>
                </a:lnTo>
                <a:lnTo>
                  <a:pt x="3048127" y="0"/>
                </a:lnTo>
                <a:lnTo>
                  <a:pt x="3611879" y="563879"/>
                </a:lnTo>
                <a:lnTo>
                  <a:pt x="3048127" y="1127632"/>
                </a:lnTo>
                <a:lnTo>
                  <a:pt x="3048127" y="986663"/>
                </a:lnTo>
                <a:lnTo>
                  <a:pt x="0" y="986663"/>
                </a:lnTo>
                <a:lnTo>
                  <a:pt x="0" y="1409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15005" y="1518207"/>
            <a:ext cx="2069464" cy="7759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241300" algn="l"/>
              </a:tabLst>
            </a:pPr>
            <a:r>
              <a:rPr sz="2300" spc="-5" dirty="0">
                <a:latin typeface="Calibri"/>
                <a:cs typeface="Calibri"/>
              </a:rPr>
              <a:t>753BC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510BC</a:t>
            </a: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241300" algn="l"/>
              </a:tabLst>
            </a:pPr>
            <a:r>
              <a:rPr sz="2300" spc="-10" dirty="0">
                <a:latin typeface="Calibri"/>
                <a:cs typeface="Calibri"/>
              </a:rPr>
              <a:t>Customary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Law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124" y="1409700"/>
            <a:ext cx="2645664" cy="1316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3268" y="1518030"/>
            <a:ext cx="2033905" cy="9004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608330" marR="5080" indent="-596265">
              <a:lnSpc>
                <a:spcPts val="3290"/>
              </a:lnSpc>
              <a:spcBef>
                <a:spcPts val="465"/>
              </a:spcBef>
            </a:pPr>
            <a:r>
              <a:rPr sz="3000" spc="-15" dirty="0">
                <a:latin typeface="Calibri"/>
                <a:cs typeface="Calibri"/>
              </a:rPr>
              <a:t>Period </a:t>
            </a:r>
            <a:r>
              <a:rPr sz="3000" spc="-5" dirty="0">
                <a:latin typeface="Calibri"/>
                <a:cs typeface="Calibri"/>
              </a:rPr>
              <a:t>of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  Kings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12720" y="2689605"/>
            <a:ext cx="3611879" cy="1127760"/>
          </a:xfrm>
          <a:custGeom>
            <a:avLst/>
            <a:gdLst/>
            <a:ahLst/>
            <a:cxnLst/>
            <a:rect l="l" t="t" r="r" b="b"/>
            <a:pathLst>
              <a:path w="3611879" h="1127760">
                <a:moveTo>
                  <a:pt x="3048127" y="0"/>
                </a:moveTo>
                <a:lnTo>
                  <a:pt x="3048127" y="140970"/>
                </a:lnTo>
                <a:lnTo>
                  <a:pt x="0" y="140970"/>
                </a:lnTo>
                <a:lnTo>
                  <a:pt x="0" y="986663"/>
                </a:lnTo>
                <a:lnTo>
                  <a:pt x="3048127" y="986663"/>
                </a:lnTo>
                <a:lnTo>
                  <a:pt x="3048127" y="1127633"/>
                </a:lnTo>
                <a:lnTo>
                  <a:pt x="3611879" y="563753"/>
                </a:lnTo>
                <a:lnTo>
                  <a:pt x="30481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2720" y="2689605"/>
            <a:ext cx="3611879" cy="1127760"/>
          </a:xfrm>
          <a:custGeom>
            <a:avLst/>
            <a:gdLst/>
            <a:ahLst/>
            <a:cxnLst/>
            <a:rect l="l" t="t" r="r" b="b"/>
            <a:pathLst>
              <a:path w="3611879" h="1127760">
                <a:moveTo>
                  <a:pt x="0" y="140970"/>
                </a:moveTo>
                <a:lnTo>
                  <a:pt x="3048127" y="140970"/>
                </a:lnTo>
                <a:lnTo>
                  <a:pt x="3048127" y="0"/>
                </a:lnTo>
                <a:lnTo>
                  <a:pt x="3611879" y="563753"/>
                </a:lnTo>
                <a:lnTo>
                  <a:pt x="3048127" y="1127633"/>
                </a:lnTo>
                <a:lnTo>
                  <a:pt x="3048127" y="986663"/>
                </a:lnTo>
                <a:lnTo>
                  <a:pt x="0" y="986663"/>
                </a:lnTo>
                <a:lnTo>
                  <a:pt x="0" y="14097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15005" y="2759176"/>
            <a:ext cx="1901825" cy="7753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241300" algn="l"/>
              </a:tabLst>
            </a:pPr>
            <a:r>
              <a:rPr sz="2300" spc="-5" dirty="0">
                <a:latin typeface="Calibri"/>
                <a:cs typeface="Calibri"/>
              </a:rPr>
              <a:t>510BC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27BC</a:t>
            </a: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241300" algn="l"/>
              </a:tabLst>
            </a:pPr>
            <a:r>
              <a:rPr sz="2300" dirty="0">
                <a:latin typeface="Calibri"/>
                <a:cs typeface="Calibri"/>
              </a:rPr>
              <a:t>12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Tables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0604" y="2648711"/>
            <a:ext cx="2496312" cy="1318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4448" y="2758821"/>
            <a:ext cx="1729739" cy="9004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64490" marR="5080" indent="-352425">
              <a:lnSpc>
                <a:spcPts val="3290"/>
              </a:lnSpc>
              <a:spcBef>
                <a:spcPts val="465"/>
              </a:spcBef>
            </a:pPr>
            <a:r>
              <a:rPr sz="3000" spc="-45" dirty="0">
                <a:latin typeface="Calibri"/>
                <a:cs typeface="Calibri"/>
              </a:rPr>
              <a:t>R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10" dirty="0">
                <a:latin typeface="Calibri"/>
                <a:cs typeface="Calibri"/>
              </a:rPr>
              <a:t>p</a:t>
            </a:r>
            <a:r>
              <a:rPr sz="3000" spc="-5" dirty="0">
                <a:latin typeface="Calibri"/>
                <a:cs typeface="Calibri"/>
              </a:rPr>
              <a:t>ub</a:t>
            </a:r>
            <a:r>
              <a:rPr sz="3000" spc="-15" dirty="0">
                <a:latin typeface="Calibri"/>
                <a:cs typeface="Calibri"/>
              </a:rPr>
              <a:t>l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-30" dirty="0">
                <a:latin typeface="Calibri"/>
                <a:cs typeface="Calibri"/>
              </a:rPr>
              <a:t>c</a:t>
            </a:r>
            <a:r>
              <a:rPr sz="3000" dirty="0">
                <a:latin typeface="Calibri"/>
                <a:cs typeface="Calibri"/>
              </a:rPr>
              <a:t>an  </a:t>
            </a:r>
            <a:r>
              <a:rPr sz="3000" spc="-15" dirty="0">
                <a:latin typeface="Calibri"/>
                <a:cs typeface="Calibri"/>
              </a:rPr>
              <a:t>Period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12720" y="3930015"/>
            <a:ext cx="3611879" cy="1127760"/>
          </a:xfrm>
          <a:custGeom>
            <a:avLst/>
            <a:gdLst/>
            <a:ahLst/>
            <a:cxnLst/>
            <a:rect l="l" t="t" r="r" b="b"/>
            <a:pathLst>
              <a:path w="3611879" h="1127760">
                <a:moveTo>
                  <a:pt x="3048127" y="0"/>
                </a:moveTo>
                <a:lnTo>
                  <a:pt x="3048127" y="140843"/>
                </a:lnTo>
                <a:lnTo>
                  <a:pt x="0" y="140843"/>
                </a:lnTo>
                <a:lnTo>
                  <a:pt x="0" y="986536"/>
                </a:lnTo>
                <a:lnTo>
                  <a:pt x="3048127" y="986536"/>
                </a:lnTo>
                <a:lnTo>
                  <a:pt x="3048127" y="1127506"/>
                </a:lnTo>
                <a:lnTo>
                  <a:pt x="3611879" y="563753"/>
                </a:lnTo>
                <a:lnTo>
                  <a:pt x="30481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2720" y="3930015"/>
            <a:ext cx="3611879" cy="1127760"/>
          </a:xfrm>
          <a:custGeom>
            <a:avLst/>
            <a:gdLst/>
            <a:ahLst/>
            <a:cxnLst/>
            <a:rect l="l" t="t" r="r" b="b"/>
            <a:pathLst>
              <a:path w="3611879" h="1127760">
                <a:moveTo>
                  <a:pt x="0" y="140843"/>
                </a:moveTo>
                <a:lnTo>
                  <a:pt x="3048127" y="140843"/>
                </a:lnTo>
                <a:lnTo>
                  <a:pt x="3048127" y="0"/>
                </a:lnTo>
                <a:lnTo>
                  <a:pt x="3611879" y="563753"/>
                </a:lnTo>
                <a:lnTo>
                  <a:pt x="3048127" y="1127506"/>
                </a:lnTo>
                <a:lnTo>
                  <a:pt x="3048127" y="986536"/>
                </a:lnTo>
                <a:lnTo>
                  <a:pt x="0" y="986536"/>
                </a:lnTo>
                <a:lnTo>
                  <a:pt x="0" y="14084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15005" y="3999712"/>
            <a:ext cx="3122295" cy="7753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241300" algn="l"/>
              </a:tabLst>
            </a:pPr>
            <a:r>
              <a:rPr sz="2300" spc="-5" dirty="0">
                <a:latin typeface="Calibri"/>
                <a:cs typeface="Calibri"/>
              </a:rPr>
              <a:t>27BC-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284AD</a:t>
            </a: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241300" algn="l"/>
              </a:tabLst>
            </a:pPr>
            <a:r>
              <a:rPr sz="2300" spc="-10" dirty="0">
                <a:latin typeface="Calibri"/>
                <a:cs typeface="Calibri"/>
              </a:rPr>
              <a:t>Significant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development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0124" y="3889247"/>
            <a:ext cx="2645664" cy="13182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3268" y="3999357"/>
            <a:ext cx="2033905" cy="9004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73050" marR="5080" indent="-260985">
              <a:lnSpc>
                <a:spcPts val="3290"/>
              </a:lnSpc>
              <a:spcBef>
                <a:spcPts val="465"/>
              </a:spcBef>
            </a:pPr>
            <a:r>
              <a:rPr sz="3000" spc="-15" dirty="0">
                <a:latin typeface="Calibri"/>
                <a:cs typeface="Calibri"/>
              </a:rPr>
              <a:t>Period </a:t>
            </a:r>
            <a:r>
              <a:rPr sz="3000" spc="-5" dirty="0">
                <a:latin typeface="Calibri"/>
                <a:cs typeface="Calibri"/>
              </a:rPr>
              <a:t>of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  </a:t>
            </a:r>
            <a:r>
              <a:rPr sz="3000" spc="-15" dirty="0">
                <a:latin typeface="Calibri"/>
                <a:cs typeface="Calibri"/>
              </a:rPr>
              <a:t>Emperors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12720" y="5170296"/>
            <a:ext cx="3611879" cy="1127760"/>
          </a:xfrm>
          <a:custGeom>
            <a:avLst/>
            <a:gdLst/>
            <a:ahLst/>
            <a:cxnLst/>
            <a:rect l="l" t="t" r="r" b="b"/>
            <a:pathLst>
              <a:path w="3611879" h="1127760">
                <a:moveTo>
                  <a:pt x="3048127" y="0"/>
                </a:moveTo>
                <a:lnTo>
                  <a:pt x="3048127" y="140969"/>
                </a:lnTo>
                <a:lnTo>
                  <a:pt x="0" y="140969"/>
                </a:lnTo>
                <a:lnTo>
                  <a:pt x="0" y="986675"/>
                </a:lnTo>
                <a:lnTo>
                  <a:pt x="3048127" y="986675"/>
                </a:lnTo>
                <a:lnTo>
                  <a:pt x="3048127" y="1127633"/>
                </a:lnTo>
                <a:lnTo>
                  <a:pt x="3611879" y="563829"/>
                </a:lnTo>
                <a:lnTo>
                  <a:pt x="30481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12720" y="5170296"/>
            <a:ext cx="3611879" cy="1127760"/>
          </a:xfrm>
          <a:custGeom>
            <a:avLst/>
            <a:gdLst/>
            <a:ahLst/>
            <a:cxnLst/>
            <a:rect l="l" t="t" r="r" b="b"/>
            <a:pathLst>
              <a:path w="3611879" h="1127760">
                <a:moveTo>
                  <a:pt x="0" y="140969"/>
                </a:moveTo>
                <a:lnTo>
                  <a:pt x="3048127" y="140969"/>
                </a:lnTo>
                <a:lnTo>
                  <a:pt x="3048127" y="0"/>
                </a:lnTo>
                <a:lnTo>
                  <a:pt x="3611879" y="563829"/>
                </a:lnTo>
                <a:lnTo>
                  <a:pt x="3048127" y="1127633"/>
                </a:lnTo>
                <a:lnTo>
                  <a:pt x="3048127" y="986675"/>
                </a:lnTo>
                <a:lnTo>
                  <a:pt x="0" y="986675"/>
                </a:lnTo>
                <a:lnTo>
                  <a:pt x="0" y="1409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15005" y="5240298"/>
            <a:ext cx="2952115" cy="7759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241300" algn="l"/>
              </a:tabLst>
            </a:pPr>
            <a:r>
              <a:rPr sz="2300" dirty="0">
                <a:latin typeface="Calibri"/>
                <a:cs typeface="Calibri"/>
              </a:rPr>
              <a:t>284AD –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565AD</a:t>
            </a: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241300" algn="l"/>
              </a:tabLst>
            </a:pPr>
            <a:r>
              <a:rPr sz="2300" spc="-5" dirty="0">
                <a:latin typeface="Calibri"/>
                <a:cs typeface="Calibri"/>
              </a:rPr>
              <a:t>Decline </a:t>
            </a:r>
            <a:r>
              <a:rPr sz="2300" dirty="0">
                <a:latin typeface="Calibri"/>
                <a:cs typeface="Calibri"/>
              </a:rPr>
              <a:t>of </a:t>
            </a:r>
            <a:r>
              <a:rPr sz="2300" spc="-10" dirty="0">
                <a:latin typeface="Calibri"/>
                <a:cs typeface="Calibri"/>
              </a:rPr>
              <a:t>legal</a:t>
            </a:r>
            <a:r>
              <a:rPr sz="2300" spc="-8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system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9644" y="5131308"/>
            <a:ext cx="2705100" cy="1318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2787" y="5241442"/>
            <a:ext cx="2093595" cy="9004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546100" marR="5080" indent="-534035">
              <a:lnSpc>
                <a:spcPts val="3290"/>
              </a:lnSpc>
              <a:spcBef>
                <a:spcPts val="465"/>
              </a:spcBef>
            </a:pPr>
            <a:r>
              <a:rPr sz="3000" spc="-60" dirty="0">
                <a:latin typeface="Calibri"/>
                <a:cs typeface="Calibri"/>
              </a:rPr>
              <a:t>P</a:t>
            </a:r>
            <a:r>
              <a:rPr sz="3000" spc="-5" dirty="0">
                <a:latin typeface="Calibri"/>
                <a:cs typeface="Calibri"/>
              </a:rPr>
              <a:t>o</a:t>
            </a:r>
            <a:r>
              <a:rPr sz="3000" spc="-25" dirty="0">
                <a:latin typeface="Calibri"/>
                <a:cs typeface="Calibri"/>
              </a:rPr>
              <a:t>s</a:t>
            </a:r>
            <a:r>
              <a:rPr sz="3000" spc="-5" dirty="0">
                <a:latin typeface="Calibri"/>
                <a:cs typeface="Calibri"/>
              </a:rPr>
              <a:t>t</a:t>
            </a:r>
            <a:r>
              <a:rPr sz="3000" spc="5" dirty="0">
                <a:latin typeface="Calibri"/>
                <a:cs typeface="Calibri"/>
              </a:rPr>
              <a:t>-</a:t>
            </a:r>
            <a:r>
              <a:rPr sz="3000" spc="-5" dirty="0">
                <a:latin typeface="Calibri"/>
                <a:cs typeface="Calibri"/>
              </a:rPr>
              <a:t>Clas</a:t>
            </a:r>
            <a:r>
              <a:rPr sz="3000" spc="5" dirty="0">
                <a:latin typeface="Calibri"/>
                <a:cs typeface="Calibri"/>
              </a:rPr>
              <a:t>s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-25" dirty="0">
                <a:latin typeface="Calibri"/>
                <a:cs typeface="Calibri"/>
              </a:rPr>
              <a:t>c</a:t>
            </a:r>
            <a:r>
              <a:rPr sz="3000" dirty="0">
                <a:latin typeface="Calibri"/>
                <a:cs typeface="Calibri"/>
              </a:rPr>
              <a:t>al  </a:t>
            </a:r>
            <a:r>
              <a:rPr sz="3000" spc="-15" dirty="0">
                <a:latin typeface="Calibri"/>
                <a:cs typeface="Calibri"/>
              </a:rPr>
              <a:t>Period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05600" y="2971800"/>
            <a:ext cx="2209800" cy="23098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3594353" y="6446122"/>
            <a:ext cx="19532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5</a:t>
            </a:fld>
            <a:endParaRPr lang="uk-UA" dirty="0"/>
          </a:p>
        </p:txBody>
      </p:sp>
      <p:pic>
        <p:nvPicPr>
          <p:cNvPr id="2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27900" y="548525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9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625" y="477901"/>
            <a:ext cx="8534400" cy="758825"/>
          </a:xfrm>
          <a:custGeom>
            <a:avLst/>
            <a:gdLst/>
            <a:ahLst/>
            <a:cxnLst/>
            <a:rect l="l" t="t" r="r" b="b"/>
            <a:pathLst>
              <a:path w="8534400" h="758825">
                <a:moveTo>
                  <a:pt x="0" y="758825"/>
                </a:moveTo>
                <a:lnTo>
                  <a:pt x="8534400" y="758825"/>
                </a:lnTo>
                <a:lnTo>
                  <a:pt x="8534400" y="0"/>
                </a:lnTo>
                <a:lnTo>
                  <a:pt x="0" y="0"/>
                </a:lnTo>
                <a:lnTo>
                  <a:pt x="0" y="758825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2313" y="239649"/>
            <a:ext cx="5653405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0" i="1" spc="-5" dirty="0">
                <a:latin typeface="Monotype Corsiva"/>
                <a:cs typeface="Monotype Corsiva"/>
              </a:rPr>
              <a:t>Corpus </a:t>
            </a:r>
            <a:r>
              <a:rPr sz="6500" b="0" i="1" dirty="0">
                <a:latin typeface="Monotype Corsiva"/>
                <a:cs typeface="Monotype Corsiva"/>
              </a:rPr>
              <a:t>Iuris</a:t>
            </a:r>
            <a:r>
              <a:rPr sz="6500" b="0" i="1" spc="-95" dirty="0">
                <a:latin typeface="Monotype Corsiva"/>
                <a:cs typeface="Monotype Corsiva"/>
              </a:rPr>
              <a:t> </a:t>
            </a:r>
            <a:r>
              <a:rPr sz="6500" b="0" i="1" spc="-5" dirty="0">
                <a:latin typeface="Monotype Corsiva"/>
                <a:cs typeface="Monotype Corsiva"/>
              </a:rPr>
              <a:t>Civilis</a:t>
            </a:r>
            <a:endParaRPr sz="6500" dirty="0">
              <a:latin typeface="Monotype Corsiva"/>
              <a:cs typeface="Monotype Corsiv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325" y="990472"/>
            <a:ext cx="1447800" cy="24051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1277" y="2821304"/>
            <a:ext cx="5584825" cy="675005"/>
          </a:xfrm>
          <a:custGeom>
            <a:avLst/>
            <a:gdLst/>
            <a:ahLst/>
            <a:cxnLst/>
            <a:rect l="l" t="t" r="r" b="b"/>
            <a:pathLst>
              <a:path w="5584825" h="675004">
                <a:moveTo>
                  <a:pt x="0" y="67437"/>
                </a:moveTo>
                <a:lnTo>
                  <a:pt x="5304" y="41201"/>
                </a:lnTo>
                <a:lnTo>
                  <a:pt x="19764" y="19764"/>
                </a:lnTo>
                <a:lnTo>
                  <a:pt x="41201" y="5304"/>
                </a:lnTo>
                <a:lnTo>
                  <a:pt x="67437" y="0"/>
                </a:lnTo>
                <a:lnTo>
                  <a:pt x="5517007" y="0"/>
                </a:lnTo>
                <a:lnTo>
                  <a:pt x="5543242" y="5304"/>
                </a:lnTo>
                <a:lnTo>
                  <a:pt x="5564679" y="19764"/>
                </a:lnTo>
                <a:lnTo>
                  <a:pt x="5579139" y="41201"/>
                </a:lnTo>
                <a:lnTo>
                  <a:pt x="5584444" y="67437"/>
                </a:lnTo>
                <a:lnTo>
                  <a:pt x="5584444" y="607314"/>
                </a:lnTo>
                <a:lnTo>
                  <a:pt x="5579139" y="633622"/>
                </a:lnTo>
                <a:lnTo>
                  <a:pt x="5564679" y="655097"/>
                </a:lnTo>
                <a:lnTo>
                  <a:pt x="5543242" y="669571"/>
                </a:lnTo>
                <a:lnTo>
                  <a:pt x="5517007" y="674878"/>
                </a:lnTo>
                <a:lnTo>
                  <a:pt x="67437" y="674878"/>
                </a:lnTo>
                <a:lnTo>
                  <a:pt x="41201" y="669571"/>
                </a:lnTo>
                <a:lnTo>
                  <a:pt x="19764" y="655097"/>
                </a:lnTo>
                <a:lnTo>
                  <a:pt x="5304" y="633622"/>
                </a:lnTo>
                <a:lnTo>
                  <a:pt x="0" y="607314"/>
                </a:lnTo>
                <a:lnTo>
                  <a:pt x="0" y="67437"/>
                </a:lnTo>
                <a:close/>
              </a:path>
            </a:pathLst>
          </a:custGeom>
          <a:ln w="25400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97577" y="3536696"/>
            <a:ext cx="292100" cy="243204"/>
          </a:xfrm>
          <a:custGeom>
            <a:avLst/>
            <a:gdLst/>
            <a:ahLst/>
            <a:cxnLst/>
            <a:rect l="l" t="t" r="r" b="b"/>
            <a:pathLst>
              <a:path w="292100" h="243204">
                <a:moveTo>
                  <a:pt x="291846" y="121538"/>
                </a:moveTo>
                <a:lnTo>
                  <a:pt x="0" y="121538"/>
                </a:lnTo>
                <a:lnTo>
                  <a:pt x="145923" y="243204"/>
                </a:lnTo>
                <a:lnTo>
                  <a:pt x="291846" y="121538"/>
                </a:lnTo>
                <a:close/>
              </a:path>
              <a:path w="292100" h="243204">
                <a:moveTo>
                  <a:pt x="233425" y="0"/>
                </a:moveTo>
                <a:lnTo>
                  <a:pt x="58420" y="0"/>
                </a:lnTo>
                <a:lnTo>
                  <a:pt x="58420" y="121538"/>
                </a:lnTo>
                <a:lnTo>
                  <a:pt x="233425" y="121538"/>
                </a:lnTo>
                <a:lnTo>
                  <a:pt x="233425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2835" y="3820414"/>
            <a:ext cx="5561330" cy="474980"/>
          </a:xfrm>
          <a:custGeom>
            <a:avLst/>
            <a:gdLst/>
            <a:ahLst/>
            <a:cxnLst/>
            <a:rect l="l" t="t" r="r" b="b"/>
            <a:pathLst>
              <a:path w="5561330" h="474979">
                <a:moveTo>
                  <a:pt x="0" y="47498"/>
                </a:moveTo>
                <a:lnTo>
                  <a:pt x="3724" y="28985"/>
                </a:lnTo>
                <a:lnTo>
                  <a:pt x="13890" y="13890"/>
                </a:lnTo>
                <a:lnTo>
                  <a:pt x="28985" y="3724"/>
                </a:lnTo>
                <a:lnTo>
                  <a:pt x="47497" y="0"/>
                </a:lnTo>
                <a:lnTo>
                  <a:pt x="5513832" y="0"/>
                </a:lnTo>
                <a:lnTo>
                  <a:pt x="5532344" y="3724"/>
                </a:lnTo>
                <a:lnTo>
                  <a:pt x="5547439" y="13890"/>
                </a:lnTo>
                <a:lnTo>
                  <a:pt x="5557605" y="28985"/>
                </a:lnTo>
                <a:lnTo>
                  <a:pt x="5561330" y="47498"/>
                </a:lnTo>
                <a:lnTo>
                  <a:pt x="5561330" y="427355"/>
                </a:lnTo>
                <a:lnTo>
                  <a:pt x="5557605" y="445867"/>
                </a:lnTo>
                <a:lnTo>
                  <a:pt x="5547439" y="460962"/>
                </a:lnTo>
                <a:lnTo>
                  <a:pt x="5532344" y="471128"/>
                </a:lnTo>
                <a:lnTo>
                  <a:pt x="5513832" y="474853"/>
                </a:lnTo>
                <a:lnTo>
                  <a:pt x="47497" y="474853"/>
                </a:lnTo>
                <a:lnTo>
                  <a:pt x="28985" y="471128"/>
                </a:lnTo>
                <a:lnTo>
                  <a:pt x="13890" y="460962"/>
                </a:lnTo>
                <a:lnTo>
                  <a:pt x="3724" y="445867"/>
                </a:lnTo>
                <a:lnTo>
                  <a:pt x="0" y="427355"/>
                </a:lnTo>
                <a:lnTo>
                  <a:pt x="0" y="47498"/>
                </a:lnTo>
                <a:close/>
              </a:path>
            </a:pathLst>
          </a:custGeom>
          <a:ln w="25400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97577" y="4335779"/>
            <a:ext cx="292100" cy="243204"/>
          </a:xfrm>
          <a:custGeom>
            <a:avLst/>
            <a:gdLst/>
            <a:ahLst/>
            <a:cxnLst/>
            <a:rect l="l" t="t" r="r" b="b"/>
            <a:pathLst>
              <a:path w="292100" h="243204">
                <a:moveTo>
                  <a:pt x="291846" y="121666"/>
                </a:moveTo>
                <a:lnTo>
                  <a:pt x="0" y="121666"/>
                </a:lnTo>
                <a:lnTo>
                  <a:pt x="145923" y="243205"/>
                </a:lnTo>
                <a:lnTo>
                  <a:pt x="291846" y="121666"/>
                </a:lnTo>
                <a:close/>
              </a:path>
              <a:path w="292100" h="243204">
                <a:moveTo>
                  <a:pt x="233425" y="0"/>
                </a:moveTo>
                <a:lnTo>
                  <a:pt x="58420" y="0"/>
                </a:lnTo>
                <a:lnTo>
                  <a:pt x="58420" y="121666"/>
                </a:lnTo>
                <a:lnTo>
                  <a:pt x="233425" y="121666"/>
                </a:lnTo>
                <a:lnTo>
                  <a:pt x="233425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2835" y="4619497"/>
            <a:ext cx="5561330" cy="581660"/>
          </a:xfrm>
          <a:custGeom>
            <a:avLst/>
            <a:gdLst/>
            <a:ahLst/>
            <a:cxnLst/>
            <a:rect l="l" t="t" r="r" b="b"/>
            <a:pathLst>
              <a:path w="5561330" h="581660">
                <a:moveTo>
                  <a:pt x="0" y="58165"/>
                </a:moveTo>
                <a:lnTo>
                  <a:pt x="4570" y="35522"/>
                </a:lnTo>
                <a:lnTo>
                  <a:pt x="17033" y="17033"/>
                </a:lnTo>
                <a:lnTo>
                  <a:pt x="35522" y="4570"/>
                </a:lnTo>
                <a:lnTo>
                  <a:pt x="58165" y="0"/>
                </a:lnTo>
                <a:lnTo>
                  <a:pt x="5503164" y="0"/>
                </a:lnTo>
                <a:lnTo>
                  <a:pt x="5525807" y="4570"/>
                </a:lnTo>
                <a:lnTo>
                  <a:pt x="5544296" y="17033"/>
                </a:lnTo>
                <a:lnTo>
                  <a:pt x="5556759" y="35522"/>
                </a:lnTo>
                <a:lnTo>
                  <a:pt x="5561330" y="58165"/>
                </a:lnTo>
                <a:lnTo>
                  <a:pt x="5561330" y="523494"/>
                </a:lnTo>
                <a:lnTo>
                  <a:pt x="5556759" y="546137"/>
                </a:lnTo>
                <a:lnTo>
                  <a:pt x="5544296" y="564626"/>
                </a:lnTo>
                <a:lnTo>
                  <a:pt x="5525807" y="577089"/>
                </a:lnTo>
                <a:lnTo>
                  <a:pt x="5503164" y="581659"/>
                </a:lnTo>
                <a:lnTo>
                  <a:pt x="58165" y="581659"/>
                </a:lnTo>
                <a:lnTo>
                  <a:pt x="35522" y="577089"/>
                </a:lnTo>
                <a:lnTo>
                  <a:pt x="17033" y="564626"/>
                </a:lnTo>
                <a:lnTo>
                  <a:pt x="4570" y="546137"/>
                </a:lnTo>
                <a:lnTo>
                  <a:pt x="0" y="523494"/>
                </a:lnTo>
                <a:lnTo>
                  <a:pt x="0" y="58165"/>
                </a:lnTo>
                <a:close/>
              </a:path>
            </a:pathLst>
          </a:custGeom>
          <a:ln w="25400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7577" y="5241671"/>
            <a:ext cx="292100" cy="243204"/>
          </a:xfrm>
          <a:custGeom>
            <a:avLst/>
            <a:gdLst/>
            <a:ahLst/>
            <a:cxnLst/>
            <a:rect l="l" t="t" r="r" b="b"/>
            <a:pathLst>
              <a:path w="292100" h="243204">
                <a:moveTo>
                  <a:pt x="291846" y="121538"/>
                </a:moveTo>
                <a:lnTo>
                  <a:pt x="0" y="121538"/>
                </a:lnTo>
                <a:lnTo>
                  <a:pt x="145923" y="243204"/>
                </a:lnTo>
                <a:lnTo>
                  <a:pt x="291846" y="121538"/>
                </a:lnTo>
                <a:close/>
              </a:path>
              <a:path w="292100" h="243204">
                <a:moveTo>
                  <a:pt x="233425" y="0"/>
                </a:moveTo>
                <a:lnTo>
                  <a:pt x="58420" y="0"/>
                </a:lnTo>
                <a:lnTo>
                  <a:pt x="58420" y="121538"/>
                </a:lnTo>
                <a:lnTo>
                  <a:pt x="233425" y="121538"/>
                </a:lnTo>
                <a:lnTo>
                  <a:pt x="233425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2835" y="5525389"/>
            <a:ext cx="5561330" cy="599440"/>
          </a:xfrm>
          <a:custGeom>
            <a:avLst/>
            <a:gdLst/>
            <a:ahLst/>
            <a:cxnLst/>
            <a:rect l="l" t="t" r="r" b="b"/>
            <a:pathLst>
              <a:path w="5561330" h="599439">
                <a:moveTo>
                  <a:pt x="0" y="59944"/>
                </a:moveTo>
                <a:lnTo>
                  <a:pt x="4704" y="36593"/>
                </a:lnTo>
                <a:lnTo>
                  <a:pt x="17541" y="17541"/>
                </a:lnTo>
                <a:lnTo>
                  <a:pt x="36593" y="4704"/>
                </a:lnTo>
                <a:lnTo>
                  <a:pt x="59943" y="0"/>
                </a:lnTo>
                <a:lnTo>
                  <a:pt x="5501386" y="0"/>
                </a:lnTo>
                <a:lnTo>
                  <a:pt x="5524736" y="4704"/>
                </a:lnTo>
                <a:lnTo>
                  <a:pt x="5543788" y="17541"/>
                </a:lnTo>
                <a:lnTo>
                  <a:pt x="5556625" y="36593"/>
                </a:lnTo>
                <a:lnTo>
                  <a:pt x="5561330" y="59944"/>
                </a:lnTo>
                <a:lnTo>
                  <a:pt x="5561330" y="539026"/>
                </a:lnTo>
                <a:lnTo>
                  <a:pt x="5556625" y="562336"/>
                </a:lnTo>
                <a:lnTo>
                  <a:pt x="5543788" y="581374"/>
                </a:lnTo>
                <a:lnTo>
                  <a:pt x="5524736" y="594211"/>
                </a:lnTo>
                <a:lnTo>
                  <a:pt x="5501386" y="598919"/>
                </a:lnTo>
                <a:lnTo>
                  <a:pt x="59943" y="598919"/>
                </a:lnTo>
                <a:lnTo>
                  <a:pt x="36593" y="594211"/>
                </a:lnTo>
                <a:lnTo>
                  <a:pt x="17541" y="581374"/>
                </a:lnTo>
                <a:lnTo>
                  <a:pt x="4704" y="562336"/>
                </a:lnTo>
                <a:lnTo>
                  <a:pt x="0" y="539026"/>
                </a:lnTo>
                <a:lnTo>
                  <a:pt x="0" y="59944"/>
                </a:lnTo>
                <a:close/>
              </a:path>
            </a:pathLst>
          </a:custGeom>
          <a:ln w="25400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9177" y="2952817"/>
            <a:ext cx="1836800" cy="31927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05"/>
              </a:spcBef>
            </a:pPr>
            <a:r>
              <a:rPr sz="3200" i="1" spc="-15" dirty="0">
                <a:solidFill>
                  <a:srgbClr val="1F487C"/>
                </a:solidFill>
                <a:latin typeface="Calibri"/>
                <a:cs typeface="Calibri"/>
              </a:rPr>
              <a:t>Codex</a:t>
            </a:r>
            <a:endParaRPr sz="3200" dirty="0">
              <a:latin typeface="Calibri"/>
              <a:cs typeface="Calibri"/>
            </a:endParaRPr>
          </a:p>
          <a:p>
            <a:pPr marL="12700" marR="5080" indent="98425" algn="just">
              <a:lnSpc>
                <a:spcPct val="181200"/>
              </a:lnSpc>
              <a:spcBef>
                <a:spcPts val="120"/>
              </a:spcBef>
            </a:pPr>
            <a:r>
              <a:rPr sz="3200" i="1" spc="-15" dirty="0" err="1">
                <a:solidFill>
                  <a:srgbClr val="1F487C"/>
                </a:solidFill>
                <a:latin typeface="Calibri"/>
                <a:cs typeface="Calibri"/>
              </a:rPr>
              <a:t>Digesta</a:t>
            </a:r>
            <a:r>
              <a:rPr sz="3200" i="1" spc="-15" dirty="0">
                <a:solidFill>
                  <a:srgbClr val="1F487C"/>
                </a:solidFill>
                <a:latin typeface="Calibri"/>
                <a:cs typeface="Calibri"/>
              </a:rPr>
              <a:t>  Institute  </a:t>
            </a:r>
            <a:r>
              <a:rPr sz="3200" i="1" dirty="0">
                <a:solidFill>
                  <a:srgbClr val="1F487C"/>
                </a:solidFill>
                <a:latin typeface="Calibri"/>
                <a:cs typeface="Calibri"/>
              </a:rPr>
              <a:t>N</a:t>
            </a:r>
            <a:r>
              <a:rPr sz="3200" i="1" spc="-15" dirty="0">
                <a:solidFill>
                  <a:srgbClr val="1F487C"/>
                </a:solidFill>
                <a:latin typeface="Calibri"/>
                <a:cs typeface="Calibri"/>
              </a:rPr>
              <a:t>o</a:t>
            </a:r>
            <a:r>
              <a:rPr sz="3200" i="1" dirty="0">
                <a:solidFill>
                  <a:srgbClr val="1F487C"/>
                </a:solidFill>
                <a:latin typeface="Calibri"/>
                <a:cs typeface="Calibri"/>
              </a:rPr>
              <a:t>vellae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49476" y="1676400"/>
            <a:ext cx="6961505" cy="838200"/>
          </a:xfrm>
          <a:custGeom>
            <a:avLst/>
            <a:gdLst/>
            <a:ahLst/>
            <a:cxnLst/>
            <a:rect l="l" t="t" r="r" b="b"/>
            <a:pathLst>
              <a:path w="6961505" h="838200">
                <a:moveTo>
                  <a:pt x="6877304" y="0"/>
                </a:moveTo>
                <a:lnTo>
                  <a:pt x="83819" y="0"/>
                </a:lnTo>
                <a:lnTo>
                  <a:pt x="51167" y="6578"/>
                </a:lnTo>
                <a:lnTo>
                  <a:pt x="24526" y="24526"/>
                </a:lnTo>
                <a:lnTo>
                  <a:pt x="6578" y="51167"/>
                </a:lnTo>
                <a:lnTo>
                  <a:pt x="0" y="83820"/>
                </a:lnTo>
                <a:lnTo>
                  <a:pt x="0" y="754379"/>
                </a:lnTo>
                <a:lnTo>
                  <a:pt x="6578" y="787032"/>
                </a:lnTo>
                <a:lnTo>
                  <a:pt x="24526" y="813673"/>
                </a:lnTo>
                <a:lnTo>
                  <a:pt x="51167" y="831621"/>
                </a:lnTo>
                <a:lnTo>
                  <a:pt x="83819" y="838200"/>
                </a:lnTo>
                <a:lnTo>
                  <a:pt x="6877304" y="838200"/>
                </a:lnTo>
                <a:lnTo>
                  <a:pt x="6909956" y="831621"/>
                </a:lnTo>
                <a:lnTo>
                  <a:pt x="6936597" y="813673"/>
                </a:lnTo>
                <a:lnTo>
                  <a:pt x="6954545" y="787032"/>
                </a:lnTo>
                <a:lnTo>
                  <a:pt x="6961124" y="754379"/>
                </a:lnTo>
                <a:lnTo>
                  <a:pt x="6961124" y="83820"/>
                </a:lnTo>
                <a:lnTo>
                  <a:pt x="6954545" y="51167"/>
                </a:lnTo>
                <a:lnTo>
                  <a:pt x="6936597" y="24526"/>
                </a:lnTo>
                <a:lnTo>
                  <a:pt x="6909956" y="6578"/>
                </a:lnTo>
                <a:lnTo>
                  <a:pt x="6877304" y="0"/>
                </a:lnTo>
                <a:close/>
              </a:path>
            </a:pathLst>
          </a:custGeom>
          <a:solidFill>
            <a:srgbClr val="F8A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9476" y="1676400"/>
            <a:ext cx="6961505" cy="838200"/>
          </a:xfrm>
          <a:custGeom>
            <a:avLst/>
            <a:gdLst/>
            <a:ahLst/>
            <a:cxnLst/>
            <a:rect l="l" t="t" r="r" b="b"/>
            <a:pathLst>
              <a:path w="6961505" h="838200">
                <a:moveTo>
                  <a:pt x="0" y="83820"/>
                </a:moveTo>
                <a:lnTo>
                  <a:pt x="6578" y="51167"/>
                </a:lnTo>
                <a:lnTo>
                  <a:pt x="24526" y="24526"/>
                </a:lnTo>
                <a:lnTo>
                  <a:pt x="51167" y="6578"/>
                </a:lnTo>
                <a:lnTo>
                  <a:pt x="83819" y="0"/>
                </a:lnTo>
                <a:lnTo>
                  <a:pt x="6877304" y="0"/>
                </a:lnTo>
                <a:lnTo>
                  <a:pt x="6909956" y="6578"/>
                </a:lnTo>
                <a:lnTo>
                  <a:pt x="6936597" y="24526"/>
                </a:lnTo>
                <a:lnTo>
                  <a:pt x="6954545" y="51167"/>
                </a:lnTo>
                <a:lnTo>
                  <a:pt x="6961124" y="83820"/>
                </a:lnTo>
                <a:lnTo>
                  <a:pt x="6961124" y="754379"/>
                </a:lnTo>
                <a:lnTo>
                  <a:pt x="6954545" y="787032"/>
                </a:lnTo>
                <a:lnTo>
                  <a:pt x="6936597" y="813673"/>
                </a:lnTo>
                <a:lnTo>
                  <a:pt x="6909956" y="831621"/>
                </a:lnTo>
                <a:lnTo>
                  <a:pt x="6877304" y="838200"/>
                </a:lnTo>
                <a:lnTo>
                  <a:pt x="83819" y="838200"/>
                </a:lnTo>
                <a:lnTo>
                  <a:pt x="51167" y="831621"/>
                </a:lnTo>
                <a:lnTo>
                  <a:pt x="24526" y="813673"/>
                </a:lnTo>
                <a:lnTo>
                  <a:pt x="6578" y="787032"/>
                </a:lnTo>
                <a:lnTo>
                  <a:pt x="0" y="754379"/>
                </a:lnTo>
                <a:lnTo>
                  <a:pt x="0" y="83820"/>
                </a:lnTo>
                <a:close/>
              </a:path>
            </a:pathLst>
          </a:custGeom>
          <a:ln w="25400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8526" y="1676400"/>
            <a:ext cx="6923405" cy="838200"/>
          </a:xfrm>
          <a:custGeom>
            <a:avLst/>
            <a:gdLst/>
            <a:ahLst/>
            <a:cxnLst/>
            <a:rect l="l" t="t" r="r" b="b"/>
            <a:pathLst>
              <a:path w="6923405" h="838200">
                <a:moveTo>
                  <a:pt x="0" y="838200"/>
                </a:moveTo>
                <a:lnTo>
                  <a:pt x="6923024" y="838200"/>
                </a:lnTo>
                <a:lnTo>
                  <a:pt x="6923024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8A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87826" y="1426658"/>
            <a:ext cx="2882900" cy="1086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50" i="1" spc="-135" dirty="0">
                <a:solidFill>
                  <a:srgbClr val="1F487C"/>
                </a:solidFill>
                <a:latin typeface="Baskerville Old Face"/>
                <a:cs typeface="Baskerville Old Face"/>
              </a:rPr>
              <a:t>Justin</a:t>
            </a:r>
            <a:r>
              <a:rPr sz="6950" i="1" spc="-110" dirty="0">
                <a:solidFill>
                  <a:srgbClr val="1F487C"/>
                </a:solidFill>
                <a:latin typeface="Baskerville Old Face"/>
                <a:cs typeface="Baskerville Old Face"/>
              </a:rPr>
              <a:t>i</a:t>
            </a:r>
            <a:r>
              <a:rPr sz="6950" i="1" spc="-165" dirty="0">
                <a:solidFill>
                  <a:srgbClr val="1F487C"/>
                </a:solidFill>
                <a:latin typeface="Baskerville Old Face"/>
                <a:cs typeface="Baskerville Old Face"/>
              </a:rPr>
              <a:t>an</a:t>
            </a:r>
            <a:endParaRPr sz="6950">
              <a:latin typeface="Baskerville Old Face"/>
              <a:cs typeface="Baskerville Old Face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6</a:t>
            </a:fld>
            <a:endParaRPr lang="uk-UA" dirty="0"/>
          </a:p>
        </p:txBody>
      </p:sp>
      <p:pic>
        <p:nvPicPr>
          <p:cNvPr id="1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459" y="522273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66751"/>
            <a:ext cx="8537575" cy="9144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153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sz="3600" b="0" spc="-15" dirty="0">
                <a:latin typeface="Calibri"/>
                <a:cs typeface="Calibri"/>
              </a:rPr>
              <a:t>Roman-Dutch </a:t>
            </a:r>
            <a:r>
              <a:rPr sz="3600" b="0" spc="-10" dirty="0">
                <a:latin typeface="Calibri"/>
                <a:cs typeface="Calibri"/>
              </a:rPr>
              <a:t>Law</a:t>
            </a:r>
            <a:r>
              <a:rPr sz="3600" b="0" spc="-30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=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08675" y="2025218"/>
            <a:ext cx="193293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latin typeface="Calibri"/>
                <a:cs typeface="Calibri"/>
              </a:rPr>
              <a:t>Roman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Law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094967"/>
            <a:ext cx="3302000" cy="10407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3200" spc="-10" dirty="0">
                <a:latin typeface="Calibri"/>
                <a:cs typeface="Calibri"/>
              </a:rPr>
              <a:t>Law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Netherlands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(mainly </a:t>
            </a:r>
            <a:r>
              <a:rPr sz="1600" spc="-10" dirty="0">
                <a:latin typeface="Calibri"/>
                <a:cs typeface="Calibri"/>
              </a:rPr>
              <a:t>consists </a:t>
            </a:r>
            <a:r>
              <a:rPr sz="1600" spc="-5" dirty="0">
                <a:latin typeface="Calibri"/>
                <a:cs typeface="Calibri"/>
              </a:rPr>
              <a:t>of Germanic </a:t>
            </a:r>
            <a:r>
              <a:rPr sz="1600" spc="-10" dirty="0">
                <a:latin typeface="Calibri"/>
                <a:cs typeface="Calibri"/>
              </a:rPr>
              <a:t>customary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law)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6575" y="2679319"/>
            <a:ext cx="47053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latin typeface="Arial"/>
                <a:cs typeface="Arial"/>
              </a:rPr>
              <a:t>+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2943" y="1601448"/>
            <a:ext cx="1065316" cy="1367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76800" y="2613025"/>
            <a:ext cx="1408003" cy="2603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7</a:t>
            </a:fld>
            <a:endParaRPr lang="uk-UA" dirty="0"/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8969" y="50292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04800"/>
            <a:ext cx="8305800" cy="1470025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294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20"/>
              </a:spcBef>
            </a:pPr>
            <a:r>
              <a:rPr sz="3600" b="1" spc="-15" dirty="0">
                <a:latin typeface="Calibri"/>
                <a:cs typeface="Calibri"/>
              </a:rPr>
              <a:t>Roman-Dutch </a:t>
            </a:r>
            <a:r>
              <a:rPr sz="3600" b="1" dirty="0">
                <a:latin typeface="Calibri"/>
                <a:cs typeface="Calibri"/>
              </a:rPr>
              <a:t>= </a:t>
            </a:r>
            <a:r>
              <a:rPr sz="3600" b="1" spc="-25" dirty="0">
                <a:latin typeface="Calibri"/>
                <a:cs typeface="Calibri"/>
              </a:rPr>
              <a:t>SA </a:t>
            </a:r>
            <a:r>
              <a:rPr sz="3600" b="1" spc="-5" dirty="0">
                <a:latin typeface="Calibri"/>
                <a:cs typeface="Calibri"/>
              </a:rPr>
              <a:t>common</a:t>
            </a:r>
            <a:r>
              <a:rPr sz="3600" b="1" spc="2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law</a:t>
            </a:r>
            <a:endParaRPr sz="3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Calibri"/>
                <a:cs typeface="Calibri"/>
              </a:rPr>
              <a:t>Basis of SA </a:t>
            </a:r>
            <a:r>
              <a:rPr sz="1800" spc="-10" dirty="0">
                <a:latin typeface="Calibri"/>
                <a:cs typeface="Calibri"/>
              </a:rPr>
              <a:t>legal </a:t>
            </a:r>
            <a:r>
              <a:rPr sz="1800" spc="-20" dirty="0"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4332" y="2049907"/>
            <a:ext cx="5417185" cy="322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81355" algn="ctr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Calibri"/>
                <a:cs typeface="Calibri"/>
              </a:rPr>
              <a:t>South African</a:t>
            </a:r>
            <a:r>
              <a:rPr sz="3300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Law</a:t>
            </a:r>
            <a:endParaRPr sz="3300">
              <a:latin typeface="Calibri"/>
              <a:cs typeface="Calibri"/>
            </a:endParaRPr>
          </a:p>
          <a:p>
            <a:pPr marR="677545" algn="ctr">
              <a:lnSpc>
                <a:spcPct val="100000"/>
              </a:lnSpc>
            </a:pPr>
            <a:r>
              <a:rPr sz="3300" dirty="0">
                <a:latin typeface="Calibri"/>
                <a:cs typeface="Calibri"/>
              </a:rPr>
              <a:t>=</a:t>
            </a:r>
            <a:endParaRPr sz="3300">
              <a:latin typeface="Calibri"/>
              <a:cs typeface="Calibri"/>
            </a:endParaRPr>
          </a:p>
          <a:p>
            <a:pPr marR="679450" algn="ctr">
              <a:lnSpc>
                <a:spcPct val="100000"/>
              </a:lnSpc>
              <a:spcBef>
                <a:spcPts val="10"/>
              </a:spcBef>
            </a:pPr>
            <a:r>
              <a:rPr sz="3000" spc="-10" dirty="0">
                <a:latin typeface="Calibri"/>
                <a:cs typeface="Calibri"/>
              </a:rPr>
              <a:t>Roman-Dutch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Law</a:t>
            </a:r>
            <a:endParaRPr sz="3000">
              <a:latin typeface="Calibri"/>
              <a:cs typeface="Calibri"/>
            </a:endParaRPr>
          </a:p>
          <a:p>
            <a:pPr marR="678180" algn="ctr">
              <a:lnSpc>
                <a:spcPct val="100000"/>
              </a:lnSpc>
            </a:pPr>
            <a:r>
              <a:rPr sz="3000" dirty="0">
                <a:latin typeface="Calibri"/>
                <a:cs typeface="Calibri"/>
              </a:rPr>
              <a:t>+</a:t>
            </a:r>
            <a:endParaRPr sz="3000">
              <a:latin typeface="Calibri"/>
              <a:cs typeface="Calibri"/>
            </a:endParaRPr>
          </a:p>
          <a:p>
            <a:pPr marR="679450" algn="ctr">
              <a:lnSpc>
                <a:spcPct val="100000"/>
              </a:lnSpc>
            </a:pPr>
            <a:r>
              <a:rPr sz="3000" spc="-10" dirty="0">
                <a:latin typeface="Calibri"/>
                <a:cs typeface="Calibri"/>
              </a:rPr>
              <a:t>English Law</a:t>
            </a:r>
            <a:endParaRPr sz="3000">
              <a:latin typeface="Calibri"/>
              <a:cs typeface="Calibri"/>
            </a:endParaRPr>
          </a:p>
          <a:p>
            <a:pPr marL="1550670" marR="5080" indent="-1538605">
              <a:lnSpc>
                <a:spcPts val="2880"/>
              </a:lnSpc>
              <a:spcBef>
                <a:spcPts val="700"/>
              </a:spcBef>
            </a:pPr>
            <a:r>
              <a:rPr sz="3000" spc="-5" dirty="0">
                <a:latin typeface="Calibri"/>
                <a:cs typeface="Calibri"/>
              </a:rPr>
              <a:t>(4 </a:t>
            </a:r>
            <a:r>
              <a:rPr sz="3000" spc="-20" dirty="0">
                <a:latin typeface="Calibri"/>
                <a:cs typeface="Calibri"/>
              </a:rPr>
              <a:t>factors </a:t>
            </a:r>
            <a:r>
              <a:rPr sz="3000" dirty="0">
                <a:latin typeface="Calibri"/>
                <a:cs typeface="Calibri"/>
              </a:rPr>
              <a:t>which </a:t>
            </a:r>
            <a:r>
              <a:rPr sz="3000" spc="-5" dirty="0">
                <a:latin typeface="Calibri"/>
                <a:cs typeface="Calibri"/>
              </a:rPr>
              <a:t>caused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English  influence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543" y="3455315"/>
            <a:ext cx="1766687" cy="2076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© University of Pretoria | 2022 | Ms N Mapefane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lang="uk-UA" smtClean="0"/>
              <a:t>8</a:t>
            </a:fld>
            <a:endParaRPr lang="uk-UA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75469" y="514692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857</Words>
  <Application>Microsoft Macintosh PowerPoint</Application>
  <PresentationFormat>On-screen Show (4:3)</PresentationFormat>
  <Paragraphs>236</Paragraphs>
  <Slides>21</Slides>
  <Notes>2</Notes>
  <HiddenSlides>0</HiddenSlides>
  <MMClips>21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 Black</vt:lpstr>
      <vt:lpstr>Baskerville Old Face</vt:lpstr>
      <vt:lpstr>Calibri</vt:lpstr>
      <vt:lpstr>Calibri (Body)</vt:lpstr>
      <vt:lpstr>Monotype Corsiva</vt:lpstr>
      <vt:lpstr>Tahoma</vt:lpstr>
      <vt:lpstr>Wingdings</vt:lpstr>
      <vt:lpstr>Arial</vt:lpstr>
      <vt:lpstr>Office Theme</vt:lpstr>
      <vt:lpstr>PowerPoint Presentation</vt:lpstr>
      <vt:lpstr>LECTURING: WEEK 1  Ms N Mapefane</vt:lpstr>
      <vt:lpstr>PowerPoint Presentation</vt:lpstr>
      <vt:lpstr>BER 210</vt:lpstr>
      <vt:lpstr>SA Legal history divides  into 3 periods</vt:lpstr>
      <vt:lpstr>Roman Law</vt:lpstr>
      <vt:lpstr>Corpus Iuris Civilis</vt:lpstr>
      <vt:lpstr>Roman-Dutch Law =</vt:lpstr>
      <vt:lpstr>PowerPoint Presentation</vt:lpstr>
      <vt:lpstr>Law vs Rights</vt:lpstr>
      <vt:lpstr>RIGHTS</vt:lpstr>
      <vt:lpstr>Categories</vt:lpstr>
      <vt:lpstr>Sources of Law</vt:lpstr>
      <vt:lpstr>CUSTOMS</vt:lpstr>
      <vt:lpstr>Legislation</vt:lpstr>
      <vt:lpstr>Court</vt:lpstr>
      <vt:lpstr>Courts</vt:lpstr>
      <vt:lpstr>Courts</vt:lpstr>
      <vt:lpstr>Appeals and Precedent</vt:lpstr>
      <vt:lpstr>Precedent (stare decisis)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KRG 110- Lecture 1</dc:title>
  <dc:creator>Sylvia</dc:creator>
  <cp:lastModifiedBy>nmapefane@gmail.com</cp:lastModifiedBy>
  <cp:revision>36</cp:revision>
  <dcterms:created xsi:type="dcterms:W3CDTF">2020-01-20T06:43:28Z</dcterms:created>
  <dcterms:modified xsi:type="dcterms:W3CDTF">2022-02-22T20:53:38Z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2018-02-04T00:00:00Z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2020-01-20T00:00:00Z</vt:filetime>
  </property>
</Properties>
</file>